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5" r:id="rId1"/>
  </p:sldMasterIdLst>
  <p:notesMasterIdLst>
    <p:notesMasterId r:id="rId9"/>
  </p:notesMasterIdLst>
  <p:sldIdLst>
    <p:sldId id="256" r:id="rId2"/>
    <p:sldId id="273" r:id="rId3"/>
    <p:sldId id="270" r:id="rId4"/>
    <p:sldId id="274" r:id="rId5"/>
    <p:sldId id="268" r:id="rId6"/>
    <p:sldId id="259" r:id="rId7"/>
    <p:sldId id="260" r:id="rId8"/>
  </p:sldIdLst>
  <p:sldSz cx="9144000" cy="6858000" type="screen4x3"/>
  <p:notesSz cx="6797675" cy="9926638"/>
  <p:embeddedFontLst>
    <p:embeddedFont>
      <p:font typeface="Arial Narrow" panose="020B0604020202020204" pitchFamily="34" charset="0"/>
      <p:regular r:id="rId10"/>
      <p:bold r:id="rId11"/>
      <p:italic r:id="rId12"/>
      <p:boldItalic r:id="rId13"/>
    </p:embeddedFont>
    <p:embeddedFont>
      <p:font typeface="Avenir Book" panose="02000503020000020003" pitchFamily="2" charset="0"/>
      <p:regular r:id="rId14"/>
      <p:italic r:id="rId15"/>
    </p:embeddedFont>
    <p:embeddedFont>
      <p:font typeface="Avenir Light" panose="020B0402020203020204" pitchFamily="34" charset="77"/>
      <p:regular r:id="rId16"/>
      <p:italic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F017482-9E18-4D2C-A5B2-59963CE1FF25}">
  <a:tblStyle styleId="{1F017482-9E18-4D2C-A5B2-59963CE1FF2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11"/>
    <p:restoredTop sz="95129"/>
  </p:normalViewPr>
  <p:slideViewPr>
    <p:cSldViewPr snapToGrid="0" snapToObjects="1">
      <p:cViewPr varScale="1">
        <p:scale>
          <a:sx n="108" d="100"/>
          <a:sy n="108" d="100"/>
        </p:scale>
        <p:origin x="22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viewProps" Target="view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550" tIns="47775" rIns="95550" bIns="477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550" tIns="47775" rIns="95550" bIns="4777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550" tIns="47775" rIns="95550" bIns="4777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9750"/>
            <a:ext cx="29464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550" tIns="47775" rIns="95550" bIns="4777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429750"/>
            <a:ext cx="29464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550" tIns="47775" rIns="95550" bIns="4777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fr-CH"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550" tIns="47775" rIns="95550" bIns="477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5550" tIns="47775" rIns="95550" bIns="4777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5550" tIns="47775" rIns="95550" bIns="4777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/>
          <p:nvPr/>
        </p:nvSpPr>
        <p:spPr>
          <a:xfrm>
            <a:off x="0" y="0"/>
            <a:ext cx="9144000" cy="5516563"/>
          </a:xfrm>
          <a:prstGeom prst="rect">
            <a:avLst/>
          </a:prstGeom>
          <a:solidFill>
            <a:srgbClr val="B4DC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79512" y="404664"/>
            <a:ext cx="8569200" cy="3384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>
                <a:solidFill>
                  <a:srgbClr val="004B32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179511" y="3886200"/>
            <a:ext cx="8569201" cy="10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4B32"/>
              </a:buClr>
              <a:buSzPts val="2400"/>
              <a:buNone/>
              <a:defRPr sz="2400">
                <a:solidFill>
                  <a:srgbClr val="004B32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kaler Titel und Text" type="vertTitleAndTx">
  <p:cSld name="VERTICAL_TITLE_AND_VERTICAL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B32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B32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B32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B32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B32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Leer">
  <p:cSld name="2_Leer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ftr" idx="11"/>
          </p:nvPr>
        </p:nvSpPr>
        <p:spPr>
          <a:xfrm>
            <a:off x="468313" y="60213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sldNum" idx="12"/>
          </p:nvPr>
        </p:nvSpPr>
        <p:spPr>
          <a:xfrm>
            <a:off x="468313" y="64531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Leer">
  <p:cSld name="3_Leer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468313" y="60213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468313" y="64531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Leer">
  <p:cSld name="4_Le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ftr" idx="11"/>
          </p:nvPr>
        </p:nvSpPr>
        <p:spPr>
          <a:xfrm>
            <a:off x="468313" y="60213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sldNum" idx="12"/>
          </p:nvPr>
        </p:nvSpPr>
        <p:spPr>
          <a:xfrm>
            <a:off x="468313" y="64531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Leer">
  <p:cSld name="6_Leer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5"/>
          <p:cNvSpPr txBox="1">
            <a:spLocks noGrp="1"/>
          </p:cNvSpPr>
          <p:nvPr>
            <p:ph type="ftr" idx="11"/>
          </p:nvPr>
        </p:nvSpPr>
        <p:spPr>
          <a:xfrm>
            <a:off x="468313" y="60213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5"/>
          <p:cNvSpPr txBox="1">
            <a:spLocks noGrp="1"/>
          </p:cNvSpPr>
          <p:nvPr>
            <p:ph type="sldNum" idx="12"/>
          </p:nvPr>
        </p:nvSpPr>
        <p:spPr>
          <a:xfrm>
            <a:off x="468313" y="64531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Leer">
  <p:cSld name="7_Leer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6"/>
          <p:cNvSpPr txBox="1">
            <a:spLocks noGrp="1"/>
          </p:cNvSpPr>
          <p:nvPr>
            <p:ph type="ftr" idx="11"/>
          </p:nvPr>
        </p:nvSpPr>
        <p:spPr>
          <a:xfrm>
            <a:off x="468313" y="60213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6"/>
          <p:cNvSpPr txBox="1">
            <a:spLocks noGrp="1"/>
          </p:cNvSpPr>
          <p:nvPr>
            <p:ph type="sldNum" idx="12"/>
          </p:nvPr>
        </p:nvSpPr>
        <p:spPr>
          <a:xfrm>
            <a:off x="468313" y="64531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Leer">
  <p:cSld name="8_Leer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7"/>
          <p:cNvSpPr txBox="1">
            <a:spLocks noGrp="1"/>
          </p:cNvSpPr>
          <p:nvPr>
            <p:ph type="ftr" idx="11"/>
          </p:nvPr>
        </p:nvSpPr>
        <p:spPr>
          <a:xfrm>
            <a:off x="468313" y="60213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7"/>
          <p:cNvSpPr txBox="1">
            <a:spLocks noGrp="1"/>
          </p:cNvSpPr>
          <p:nvPr>
            <p:ph type="sldNum" idx="12"/>
          </p:nvPr>
        </p:nvSpPr>
        <p:spPr>
          <a:xfrm>
            <a:off x="468313" y="64531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ormal">
  <p:cSld name="Normal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/>
          <p:nvPr/>
        </p:nvSpPr>
        <p:spPr>
          <a:xfrm>
            <a:off x="7994650" y="1100138"/>
            <a:ext cx="1150938" cy="5757862"/>
          </a:xfrm>
          <a:prstGeom prst="rect">
            <a:avLst/>
          </a:prstGeom>
          <a:solidFill>
            <a:schemeClr val="folHlink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8"/>
          <p:cNvSpPr txBox="1"/>
          <p:nvPr/>
        </p:nvSpPr>
        <p:spPr>
          <a:xfrm>
            <a:off x="7953375" y="6221413"/>
            <a:ext cx="1187450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fr-CH" sz="1000" b="0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Jetzt.</a:t>
            </a:r>
            <a:br>
              <a:rPr lang="fr-CH" sz="1000" b="0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fr-CH" sz="1000" b="0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Aber auch morgen.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9" name="Google Shape;99;p18" descr="LOGO_GLP_FARBI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183563" y="188913"/>
            <a:ext cx="644525" cy="76993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0" name="Google Shape;100;p18"/>
          <p:cNvGrpSpPr/>
          <p:nvPr/>
        </p:nvGrpSpPr>
        <p:grpSpPr>
          <a:xfrm>
            <a:off x="0" y="6318250"/>
            <a:ext cx="8039100" cy="539750"/>
            <a:chOff x="0" y="3980"/>
            <a:chExt cx="5064" cy="340"/>
          </a:xfrm>
        </p:grpSpPr>
        <p:sp>
          <p:nvSpPr>
            <p:cNvPr id="101" name="Google Shape;101;p18"/>
            <p:cNvSpPr/>
            <p:nvPr/>
          </p:nvSpPr>
          <p:spPr>
            <a:xfrm>
              <a:off x="0" y="3980"/>
              <a:ext cx="5064" cy="340"/>
            </a:xfrm>
            <a:prstGeom prst="rect">
              <a:avLst/>
            </a:prstGeom>
            <a:solidFill>
              <a:schemeClr val="folHlink">
                <a:alpha val="24313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18"/>
            <p:cNvSpPr txBox="1"/>
            <p:nvPr/>
          </p:nvSpPr>
          <p:spPr>
            <a:xfrm>
              <a:off x="2200" y="4047"/>
              <a:ext cx="2268" cy="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endParaRPr sz="1000" b="0" i="0" u="none" strike="noStrike" cap="none">
                <a:solidFill>
                  <a:schemeClr val="lt2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</p:grpSp>
      <p:sp>
        <p:nvSpPr>
          <p:cNvPr id="103" name="Google Shape;103;p18"/>
          <p:cNvSpPr txBox="1">
            <a:spLocks noGrp="1"/>
          </p:cNvSpPr>
          <p:nvPr>
            <p:ph type="body" idx="1"/>
          </p:nvPr>
        </p:nvSpPr>
        <p:spPr>
          <a:xfrm>
            <a:off x="996949" y="1364343"/>
            <a:ext cx="6956425" cy="4857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4B32"/>
              </a:buClr>
              <a:buSzPts val="2000"/>
              <a:buChar char="•"/>
              <a:defRPr sz="2000"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B32"/>
              </a:buClr>
              <a:buSzPts val="1800"/>
              <a:buChar char="–"/>
              <a:defRPr sz="1800"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4B32"/>
              </a:buClr>
              <a:buSzPts val="1600"/>
              <a:buChar char="•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4B32"/>
              </a:buClr>
              <a:buSzPts val="1400"/>
              <a:buChar char="–"/>
              <a:defRPr sz="1400"/>
            </a:lvl4pPr>
            <a:lvl5pPr marL="2286000" lvl="4" indent="-3048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004B32"/>
              </a:buClr>
              <a:buSzPts val="1200"/>
              <a:buChar char="»"/>
              <a:defRPr sz="12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4" name="Google Shape;104;p18"/>
          <p:cNvSpPr txBox="1">
            <a:spLocks noGrp="1"/>
          </p:cNvSpPr>
          <p:nvPr>
            <p:ph type="title"/>
          </p:nvPr>
        </p:nvSpPr>
        <p:spPr>
          <a:xfrm>
            <a:off x="996948" y="274638"/>
            <a:ext cx="7689851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8"/>
          <p:cNvSpPr txBox="1">
            <a:spLocks noGrp="1"/>
          </p:cNvSpPr>
          <p:nvPr>
            <p:ph type="ftr" idx="11"/>
          </p:nvPr>
        </p:nvSpPr>
        <p:spPr>
          <a:xfrm>
            <a:off x="996950" y="6259513"/>
            <a:ext cx="6956425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OBJEC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060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B32"/>
              </a:buClr>
              <a:buSzPts val="32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B32"/>
              </a:buClr>
              <a:buSzPts val="2800"/>
              <a:buChar char="–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4B32"/>
              </a:buClr>
              <a:buSzPts val="24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4B32"/>
              </a:buClr>
              <a:buSzPts val="2000"/>
              <a:buChar char="–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4B32"/>
              </a:buClr>
              <a:buSzPts val="2000"/>
              <a:buChar char="»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dt" idx="10"/>
          </p:nvPr>
        </p:nvSpPr>
        <p:spPr>
          <a:xfrm>
            <a:off x="457200" y="6237288"/>
            <a:ext cx="4319588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ftr" idx="11"/>
          </p:nvPr>
        </p:nvSpPr>
        <p:spPr>
          <a:xfrm>
            <a:off x="468313" y="60213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ldNum" idx="12"/>
          </p:nvPr>
        </p:nvSpPr>
        <p:spPr>
          <a:xfrm>
            <a:off x="468313" y="64531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" type="twoObj">
  <p:cSld name="TWO_OBJECT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060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B32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4B32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4B32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B32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B32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060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B32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4B32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4B32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B32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B32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457200" y="6237288"/>
            <a:ext cx="4319588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68313" y="60213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468313" y="64531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dt" idx="10"/>
          </p:nvPr>
        </p:nvSpPr>
        <p:spPr>
          <a:xfrm>
            <a:off x="457200" y="6237288"/>
            <a:ext cx="4319588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ftr" idx="11"/>
          </p:nvPr>
        </p:nvSpPr>
        <p:spPr>
          <a:xfrm>
            <a:off x="468313" y="60213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ldNum" idx="12"/>
          </p:nvPr>
        </p:nvSpPr>
        <p:spPr>
          <a:xfrm>
            <a:off x="468313" y="64531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enutzerdefiniertes Layout">
  <p:cSld name="Benutzerdefiniertes Layou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dt" idx="10"/>
          </p:nvPr>
        </p:nvSpPr>
        <p:spPr>
          <a:xfrm>
            <a:off x="457200" y="6237288"/>
            <a:ext cx="4319588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ftr" idx="11"/>
          </p:nvPr>
        </p:nvSpPr>
        <p:spPr>
          <a:xfrm>
            <a:off x="468313" y="60213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sldNum" idx="12"/>
          </p:nvPr>
        </p:nvSpPr>
        <p:spPr>
          <a:xfrm>
            <a:off x="468313" y="64531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457200" y="6237288"/>
            <a:ext cx="4319588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68313" y="60213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468313" y="64531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alt mit Überschrift" type="objTx">
  <p:cSld name="OBJECT_WITH_CAPTIO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B32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B32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4B32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4B32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4B32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4B32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004B32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4B32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004B32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004B32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ld mit Überschrift" type="picTx">
  <p:cSld name="PICTURE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B32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004B3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B3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004B3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4B32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4B3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4B32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04B3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4B32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04B3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4B32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004B32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4B32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004B32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004B32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vertikaler Text">
  <p:cSld name="Titel und vertikaler 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B32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B32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B32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B32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B32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1" i="0" u="none" strike="noStrike" cap="none">
                <a:solidFill>
                  <a:srgbClr val="B4DC00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1" i="0" u="none" strike="noStrike" cap="none">
                <a:solidFill>
                  <a:srgbClr val="B4DC00"/>
                </a:solidFill>
                <a:latin typeface=" Arial"/>
                <a:ea typeface=" Arial"/>
                <a:cs typeface=" Arial"/>
                <a:sym typeface=" 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1" i="0" u="none" strike="noStrike" cap="none">
                <a:solidFill>
                  <a:srgbClr val="B4DC00"/>
                </a:solidFill>
                <a:latin typeface=" Arial"/>
                <a:ea typeface=" Arial"/>
                <a:cs typeface=" Arial"/>
                <a:sym typeface=" 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1" i="0" u="none" strike="noStrike" cap="none">
                <a:solidFill>
                  <a:srgbClr val="B4DC00"/>
                </a:solidFill>
                <a:latin typeface=" Arial"/>
                <a:ea typeface=" Arial"/>
                <a:cs typeface=" Arial"/>
                <a:sym typeface=" 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1" i="0" u="none" strike="noStrike" cap="none">
                <a:solidFill>
                  <a:srgbClr val="B4DC00"/>
                </a:solidFill>
                <a:latin typeface=" Arial"/>
                <a:ea typeface=" Arial"/>
                <a:cs typeface=" Arial"/>
                <a:sym typeface=" 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1" i="0" u="none" strike="noStrike" cap="none">
                <a:solidFill>
                  <a:srgbClr val="B4DC00"/>
                </a:solidFill>
                <a:latin typeface=" Arial"/>
                <a:ea typeface=" Arial"/>
                <a:cs typeface=" Arial"/>
                <a:sym typeface=" 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1" i="0" u="none" strike="noStrike" cap="none">
                <a:solidFill>
                  <a:srgbClr val="B4DC00"/>
                </a:solidFill>
                <a:latin typeface=" Arial"/>
                <a:ea typeface=" Arial"/>
                <a:cs typeface=" Arial"/>
                <a:sym typeface=" 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1" i="0" u="none" strike="noStrike" cap="none">
                <a:solidFill>
                  <a:srgbClr val="B4DC00"/>
                </a:solidFill>
                <a:latin typeface=" Arial"/>
                <a:ea typeface=" Arial"/>
                <a:cs typeface=" Arial"/>
                <a:sym typeface=" 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1" i="0" u="none" strike="noStrike" cap="none">
                <a:solidFill>
                  <a:srgbClr val="B4DC00"/>
                </a:solidFill>
                <a:latin typeface=" Arial"/>
                <a:ea typeface=" Arial"/>
                <a:cs typeface=" Arial"/>
                <a:sym typeface=" Arial"/>
              </a:defRPr>
            </a:lvl9pPr>
          </a:lstStyle>
          <a:p>
            <a:endParaRPr/>
          </a:p>
        </p:txBody>
      </p:sp>
      <p:pic>
        <p:nvPicPr>
          <p:cNvPr id="11" name="Google Shape;11;p1" descr="logo_fr_vertliberaux_RGB.jpg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6221413" y="5876925"/>
            <a:ext cx="2551112" cy="6127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060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B32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004B3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B32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004B3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4B3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4B3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4B32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004B3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4B32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004B3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dt" idx="10"/>
          </p:nvPr>
        </p:nvSpPr>
        <p:spPr>
          <a:xfrm>
            <a:off x="457200" y="6237288"/>
            <a:ext cx="4319588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ftr" idx="11"/>
          </p:nvPr>
        </p:nvSpPr>
        <p:spPr>
          <a:xfrm>
            <a:off x="468313" y="60213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sldNum" idx="12"/>
          </p:nvPr>
        </p:nvSpPr>
        <p:spPr>
          <a:xfrm>
            <a:off x="468313" y="6453188"/>
            <a:ext cx="431958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 Arial"/>
                <a:ea typeface=" Arial"/>
                <a:cs typeface=" Arial"/>
                <a:sym typeface=" 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9144000" cy="5517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31813"/>
            <a:br>
              <a:rPr lang="fr-CH" sz="2800" b="0" dirty="0">
                <a:solidFill>
                  <a:schemeClr val="tx1"/>
                </a:solidFill>
                <a:latin typeface="Avenir Book" panose="02000503020000020003" pitchFamily="2" charset="0"/>
              </a:rPr>
            </a:br>
            <a:br>
              <a:rPr lang="fr-CH" sz="2800" b="0" dirty="0">
                <a:solidFill>
                  <a:schemeClr val="tx1"/>
                </a:solidFill>
                <a:latin typeface="Avenir Book" panose="02000503020000020003" pitchFamily="2" charset="0"/>
              </a:rPr>
            </a:br>
            <a:r>
              <a:rPr lang="fr-CH" sz="2800" b="0" dirty="0">
                <a:solidFill>
                  <a:schemeClr val="bg1"/>
                </a:solidFill>
                <a:latin typeface="Avenir Book" panose="02000503020000020003" pitchFamily="2" charset="0"/>
                <a:cs typeface="Dubai" panose="020B0503030403030204" pitchFamily="34" charset="-78"/>
              </a:rPr>
              <a:t>Votation fédérale du 15 mai 2022</a:t>
            </a:r>
            <a:br>
              <a:rPr lang="fr-CH" sz="2800" b="0" dirty="0">
                <a:solidFill>
                  <a:schemeClr val="tx1"/>
                </a:solidFill>
                <a:latin typeface="Avenir Book" panose="02000503020000020003" pitchFamily="2" charset="0"/>
                <a:cs typeface="Dubai" panose="020B0503030403030204" pitchFamily="34" charset="-78"/>
              </a:rPr>
            </a:br>
            <a:br>
              <a:rPr lang="fr-CH" sz="2800" b="0" dirty="0">
                <a:solidFill>
                  <a:schemeClr val="tx1"/>
                </a:solidFill>
                <a:latin typeface="Avenir Book" panose="02000503020000020003" pitchFamily="2" charset="0"/>
                <a:cs typeface="Dubai" panose="020B0503030403030204" pitchFamily="34" charset="-78"/>
              </a:rPr>
            </a:br>
            <a:br>
              <a:rPr lang="fr-CH" sz="2800" b="0" dirty="0">
                <a:solidFill>
                  <a:schemeClr val="tx1"/>
                </a:solidFill>
                <a:latin typeface="Avenir Book" panose="02000503020000020003" pitchFamily="2" charset="0"/>
                <a:cs typeface="Dubai" panose="020B0503030403030204" pitchFamily="34" charset="-78"/>
              </a:rPr>
            </a:br>
            <a:r>
              <a:rPr lang="fr-CH" sz="2800" dirty="0">
                <a:solidFill>
                  <a:schemeClr val="tx1"/>
                </a:solidFill>
                <a:latin typeface="Avenir Book" panose="02000503020000020003" pitchFamily="2" charset="0"/>
                <a:cs typeface="Dubai" panose="020B0503030403030204" pitchFamily="34" charset="-78"/>
              </a:rPr>
              <a:t>Objet N°1 </a:t>
            </a:r>
            <a:br>
              <a:rPr lang="fr-CH" sz="2800" dirty="0">
                <a:solidFill>
                  <a:schemeClr val="tx1"/>
                </a:solidFill>
                <a:latin typeface="Avenir Book" panose="02000503020000020003" pitchFamily="2" charset="0"/>
                <a:cs typeface="Dubai" panose="020B0503030403030204" pitchFamily="34" charset="-78"/>
              </a:rPr>
            </a:br>
            <a:r>
              <a:rPr lang="fr-CH" b="0" dirty="0"/>
              <a:t>Modification du 1er octobre 2021 de la loi fédérale sur la culture et la production cinématographiques (FF 2021 2326); </a:t>
            </a:r>
            <a:br>
              <a:rPr lang="fr-CH" sz="1400" dirty="0"/>
            </a:br>
            <a:br>
              <a:rPr lang="fr-CH" sz="1400" b="0" dirty="0">
                <a:solidFill>
                  <a:schemeClr val="tx1"/>
                </a:solidFill>
                <a:latin typeface="Avenir Book" panose="02000503020000020003" pitchFamily="2" charset="0"/>
                <a:cs typeface="Dubai" panose="020B0503030403030204" pitchFamily="34" charset="-78"/>
              </a:rPr>
            </a:br>
            <a:br>
              <a:rPr lang="fr-CH" sz="1400" b="0" dirty="0">
                <a:solidFill>
                  <a:schemeClr val="tx1"/>
                </a:solidFill>
                <a:latin typeface="Avenir Book" panose="02000503020000020003" pitchFamily="2" charset="0"/>
                <a:cs typeface="Dubai" panose="020B0503030403030204" pitchFamily="34" charset="-78"/>
              </a:rPr>
            </a:br>
            <a:br>
              <a:rPr lang="fr-CH" sz="1400" b="0" dirty="0">
                <a:solidFill>
                  <a:schemeClr val="tx1"/>
                </a:solidFill>
                <a:latin typeface="Avenir Book" panose="02000503020000020003" pitchFamily="2" charset="0"/>
                <a:cs typeface="Dubai" panose="020B0503030403030204" pitchFamily="34" charset="-78"/>
              </a:rPr>
            </a:br>
            <a:br>
              <a:rPr lang="fr-CH" sz="1400" dirty="0">
                <a:solidFill>
                  <a:schemeClr val="tx1"/>
                </a:solidFill>
                <a:latin typeface="Avenir Book" panose="02000503020000020003" pitchFamily="2" charset="0"/>
                <a:cs typeface="Dubai" panose="020B0503030403030204" pitchFamily="34" charset="-78"/>
              </a:rPr>
            </a:br>
            <a:br>
              <a:rPr lang="fr-CH" sz="1400" dirty="0">
                <a:solidFill>
                  <a:schemeClr val="dk1"/>
                </a:solidFill>
                <a:latin typeface="Avenir Book" panose="02000503020000020003" pitchFamily="2" charset="0"/>
                <a:cs typeface="Dubai" panose="020B0503030403030204" pitchFamily="34" charset="-78"/>
              </a:rPr>
            </a:br>
            <a:br>
              <a:rPr lang="fr-CH" sz="1400" dirty="0">
                <a:solidFill>
                  <a:schemeClr val="dk1"/>
                </a:solidFill>
              </a:rPr>
            </a:br>
            <a:br>
              <a:rPr lang="fr-CH" sz="2100" dirty="0">
                <a:solidFill>
                  <a:schemeClr val="dk1"/>
                </a:solidFill>
              </a:rPr>
            </a:br>
            <a:br>
              <a:rPr lang="fr-CH" sz="2100" dirty="0">
                <a:solidFill>
                  <a:schemeClr val="dk1"/>
                </a:solidFill>
              </a:rPr>
            </a:br>
            <a:r>
              <a:rPr lang="fr-CH" sz="2100" dirty="0">
                <a:solidFill>
                  <a:schemeClr val="dk1"/>
                </a:solidFill>
              </a:rPr>
              <a:t>												</a:t>
            </a:r>
            <a:endParaRPr sz="21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CCC567-3A2F-7942-ABA2-C6AB25ED6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78" y="253987"/>
            <a:ext cx="8341244" cy="789200"/>
          </a:xfrm>
        </p:spPr>
        <p:txBody>
          <a:bodyPr/>
          <a:lstStyle/>
          <a:p>
            <a:r>
              <a:rPr lang="fr-FR" dirty="0">
                <a:latin typeface="Avenir Book" panose="02000503020000020003" pitchFamily="2" charset="0"/>
              </a:rPr>
              <a:t>Contexte – le cinéma en Europe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8F1983-F642-DD4E-ADE3-98CA547DC4E3}"/>
              </a:ext>
            </a:extLst>
          </p:cNvPr>
          <p:cNvSpPr/>
          <p:nvPr/>
        </p:nvSpPr>
        <p:spPr>
          <a:xfrm>
            <a:off x="770328" y="5023262"/>
            <a:ext cx="73773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>
                <a:latin typeface="TimesNewRomanPS"/>
              </a:rPr>
              <a:t>Source</a:t>
            </a:r>
            <a:r>
              <a:rPr lang="fr-CH" dirty="0">
                <a:latin typeface="TimesNewRomanPSMT"/>
              </a:rPr>
              <a:t>: </a:t>
            </a:r>
            <a:r>
              <a:rPr lang="fr-CH" sz="1200" i="1" dirty="0"/>
              <a:t>Rapport </a:t>
            </a:r>
            <a:r>
              <a:rPr lang="fr-CH" sz="1200" i="1" dirty="0" err="1"/>
              <a:t>complémentaire</a:t>
            </a:r>
            <a:r>
              <a:rPr lang="fr-CH" sz="1200" i="1" dirty="0"/>
              <a:t> à l’intention de la CSEC-N concernant la </a:t>
            </a:r>
            <a:r>
              <a:rPr lang="fr-CH" sz="1200" i="1" dirty="0" err="1"/>
              <a:t>révision</a:t>
            </a:r>
            <a:r>
              <a:rPr lang="fr-CH" sz="1200" i="1" dirty="0"/>
              <a:t> de la loi sur le </a:t>
            </a:r>
            <a:r>
              <a:rPr lang="fr-CH" sz="1200" i="1" dirty="0" err="1"/>
              <a:t>cinéma</a:t>
            </a:r>
            <a:r>
              <a:rPr lang="fr-CH" sz="1200" i="1" dirty="0"/>
              <a:t> </a:t>
            </a:r>
          </a:p>
          <a:p>
            <a:endParaRPr lang="fr-CH" dirty="0">
              <a:highlight>
                <a:srgbClr val="FFFF00"/>
              </a:highlight>
            </a:endParaRP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B6005F1-161B-5942-9283-DFC7DA2724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999240"/>
            <a:ext cx="8229600" cy="5669847"/>
          </a:xfrm>
        </p:spPr>
        <p:txBody>
          <a:bodyPr/>
          <a:lstStyle/>
          <a:p>
            <a:pPr marL="25400" indent="0">
              <a:buClr>
                <a:schemeClr val="tx1"/>
              </a:buClr>
              <a:buSzPct val="100000"/>
              <a:buNone/>
            </a:pPr>
            <a:endParaRPr lang="fr-CH" sz="2000" dirty="0">
              <a:solidFill>
                <a:schemeClr val="tx1"/>
              </a:solidFill>
              <a:latin typeface="Avenir Light" panose="020B0402020203020204" pitchFamily="34" charset="77"/>
            </a:endParaRPr>
          </a:p>
          <a:p>
            <a:pPr marL="25400" indent="0">
              <a:buClr>
                <a:schemeClr val="tx1"/>
              </a:buClr>
              <a:buSzPct val="100000"/>
              <a:buNone/>
            </a:pPr>
            <a:endParaRPr lang="fr-CH" sz="2000" dirty="0">
              <a:solidFill>
                <a:schemeClr val="tx1"/>
              </a:solidFill>
              <a:latin typeface="Avenir Light" panose="020B0402020203020204" pitchFamily="34" charset="77"/>
            </a:endParaRPr>
          </a:p>
          <a:p>
            <a:pPr marL="25400" indent="0">
              <a:buClr>
                <a:schemeClr val="tx1"/>
              </a:buClr>
              <a:buSzPct val="100000"/>
              <a:buNone/>
            </a:pPr>
            <a:endParaRPr lang="fr-CH" sz="1200" dirty="0">
              <a:solidFill>
                <a:schemeClr val="tx1"/>
              </a:solidFill>
              <a:latin typeface="Avenir Light" panose="020B0402020203020204" pitchFamily="34" charset="77"/>
            </a:endParaRPr>
          </a:p>
          <a:p>
            <a:pPr marL="508000" lvl="1" indent="0">
              <a:buClr>
                <a:schemeClr val="tx1"/>
              </a:buClr>
              <a:buSzPct val="100000"/>
              <a:buNone/>
            </a:pPr>
            <a:endParaRPr lang="en-GB" dirty="0"/>
          </a:p>
          <a:p>
            <a:pPr lvl="1">
              <a:buClr>
                <a:schemeClr val="tx1"/>
              </a:buClr>
              <a:buSzPct val="100000"/>
              <a:buFont typeface="Wingdings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Avenir Light" panose="020B0402020203020204" pitchFamily="34" charset="77"/>
            </a:endParaRP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899F782-79C5-8A42-A83D-749CE8CDB7FC}"/>
              </a:ext>
            </a:extLst>
          </p:cNvPr>
          <p:cNvSpPr txBox="1">
            <a:spLocks/>
          </p:cNvSpPr>
          <p:nvPr/>
        </p:nvSpPr>
        <p:spPr>
          <a:xfrm>
            <a:off x="313128" y="1062609"/>
            <a:ext cx="8229600" cy="725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B32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004B3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B32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004B3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4B3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4B3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4B32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004B3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4B32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004B3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5400" indent="0">
              <a:buNone/>
            </a:pPr>
            <a:r>
              <a:rPr lang="fr-CH" sz="2000" b="1" dirty="0">
                <a:latin typeface="Avenir Light" panose="020B0402020203020204" pitchFamily="34" charset="77"/>
              </a:rPr>
              <a:t>Obligations financières des fournisseurs de films en ligne (actuellement) </a:t>
            </a:r>
          </a:p>
          <a:p>
            <a:pPr marL="25400" indent="0">
              <a:buClr>
                <a:schemeClr val="tx1"/>
              </a:buClr>
              <a:buSzPct val="100000"/>
              <a:buFont typeface="Arial"/>
              <a:buNone/>
            </a:pPr>
            <a:endParaRPr lang="fr-CH" sz="1200" dirty="0">
              <a:solidFill>
                <a:schemeClr val="tx1"/>
              </a:solidFill>
              <a:latin typeface="Avenir Light" panose="020B0402020203020204" pitchFamily="34" charset="77"/>
            </a:endParaRPr>
          </a:p>
          <a:p>
            <a:pPr marL="508000" lvl="1" indent="0">
              <a:buClr>
                <a:schemeClr val="tx1"/>
              </a:buClr>
              <a:buSzPct val="100000"/>
              <a:buFont typeface="Arial"/>
              <a:buNone/>
            </a:pPr>
            <a:endParaRPr lang="en-GB" dirty="0"/>
          </a:p>
          <a:p>
            <a:pPr lvl="1">
              <a:buClr>
                <a:schemeClr val="tx1"/>
              </a:buClr>
              <a:buSzPct val="100000"/>
              <a:buFont typeface="Wingdings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Avenir Light" panose="020B0402020203020204" pitchFamily="34" charset="77"/>
            </a:endParaRPr>
          </a:p>
        </p:txBody>
      </p:sp>
      <p:pic>
        <p:nvPicPr>
          <p:cNvPr id="11" name="Image 10" descr="Une image contenant carte&#10;&#10;Description générée automatiquement">
            <a:extLst>
              <a:ext uri="{FF2B5EF4-FFF2-40B4-BE49-F238E27FC236}">
                <a16:creationId xmlns:a16="http://schemas.microsoft.com/office/drawing/2014/main" id="{9AD87484-D4B5-1F40-A743-42D0355429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504" y="2092708"/>
            <a:ext cx="3638219" cy="2446389"/>
          </a:xfrm>
          <a:prstGeom prst="rect">
            <a:avLst/>
          </a:prstGeom>
        </p:spPr>
      </p:pic>
      <p:pic>
        <p:nvPicPr>
          <p:cNvPr id="13" name="Image 12" descr="Une image contenant texte&#10;&#10;Description générée automatiquement">
            <a:extLst>
              <a:ext uri="{FF2B5EF4-FFF2-40B4-BE49-F238E27FC236}">
                <a16:creationId xmlns:a16="http://schemas.microsoft.com/office/drawing/2014/main" id="{9CC8AA41-98A5-464F-B08C-A29B0F14F3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828" y="2223985"/>
            <a:ext cx="2479007" cy="167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671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CCC567-3A2F-7942-ABA2-C6AB25ED6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78" y="253987"/>
            <a:ext cx="8341244" cy="789200"/>
          </a:xfrm>
        </p:spPr>
        <p:txBody>
          <a:bodyPr/>
          <a:lstStyle/>
          <a:p>
            <a:r>
              <a:rPr lang="fr-FR" dirty="0">
                <a:latin typeface="Avenir Book" panose="02000503020000020003" pitchFamily="2" charset="0"/>
              </a:rPr>
              <a:t>Contexte – l’objet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AD2DA22-0D13-924B-9FFC-55E13B04F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8600" y="877644"/>
            <a:ext cx="8686800" cy="5331769"/>
          </a:xfrm>
        </p:spPr>
        <p:txBody>
          <a:bodyPr/>
          <a:lstStyle/>
          <a:p>
            <a:pPr marL="25400" indent="0">
              <a:buClr>
                <a:schemeClr val="tx1"/>
              </a:buClr>
              <a:buSzPct val="100000"/>
              <a:buNone/>
            </a:pPr>
            <a:endParaRPr lang="fr-FR" sz="1200" dirty="0">
              <a:solidFill>
                <a:schemeClr val="tx1"/>
              </a:solidFill>
              <a:latin typeface="Avenir Book" panose="02000503020000020003" pitchFamily="2" charset="0"/>
            </a:endParaRPr>
          </a:p>
          <a:p>
            <a:pPr marL="508000" lvl="1" indent="0">
              <a:buClr>
                <a:schemeClr val="tx1"/>
              </a:buClr>
              <a:buSzPct val="100000"/>
              <a:buNone/>
            </a:pPr>
            <a:endParaRPr lang="fr-CH" sz="1200" dirty="0">
              <a:solidFill>
                <a:schemeClr val="tx1"/>
              </a:solidFill>
              <a:latin typeface="Avenir Book" panose="02000503020000020003" pitchFamily="2" charset="0"/>
            </a:endParaRPr>
          </a:p>
          <a:p>
            <a:pPr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fr-FR" sz="1400" b="1" dirty="0">
                <a:solidFill>
                  <a:schemeClr val="tx1"/>
                </a:solidFill>
                <a:latin typeface="Avenir Book" panose="02000503020000020003" pitchFamily="2" charset="0"/>
              </a:rPr>
              <a:t>26 février 2020:</a:t>
            </a:r>
            <a:r>
              <a:rPr lang="fr-FR" sz="1400" dirty="0">
                <a:solidFill>
                  <a:schemeClr val="tx1"/>
                </a:solidFill>
                <a:latin typeface="Avenir Book" panose="02000503020000020003" pitchFamily="2" charset="0"/>
              </a:rPr>
              <a:t> </a:t>
            </a:r>
            <a:r>
              <a:rPr lang="fr-FR" sz="1400" b="1" dirty="0">
                <a:solidFill>
                  <a:schemeClr val="tx1"/>
                </a:solidFill>
                <a:latin typeface="Avenir Book" panose="02000503020000020003" pitchFamily="2" charset="0"/>
              </a:rPr>
              <a:t>M</a:t>
            </a:r>
            <a:r>
              <a:rPr lang="fr-FR" sz="1400" dirty="0">
                <a:solidFill>
                  <a:schemeClr val="tx1"/>
                </a:solidFill>
                <a:latin typeface="Avenir Book" panose="02000503020000020003" pitchFamily="2" charset="0"/>
              </a:rPr>
              <a:t>essage du Conseil fédéral concernant l’encouragement de la culture pour la période 2021 à 2024 </a:t>
            </a:r>
          </a:p>
          <a:p>
            <a:pPr marL="25400" indent="0">
              <a:buClr>
                <a:schemeClr val="tx1"/>
              </a:buClr>
              <a:buSzPct val="100000"/>
              <a:buNone/>
            </a:pPr>
            <a:r>
              <a:rPr lang="fr-FR" sz="1400" dirty="0">
                <a:solidFill>
                  <a:schemeClr val="tx1"/>
                </a:solidFill>
                <a:latin typeface="Avenir Book" panose="02000503020000020003" pitchFamily="2" charset="0"/>
              </a:rPr>
              <a:t>	</a:t>
            </a:r>
            <a:r>
              <a:rPr lang="fr-FR" sz="1400" dirty="0">
                <a:solidFill>
                  <a:schemeClr val="tx1"/>
                </a:solidFill>
                <a:latin typeface="Avenir Book" panose="02000503020000020003" pitchFamily="2" charset="0"/>
                <a:sym typeface="Wingdings" pitchFamily="2" charset="2"/>
              </a:rPr>
              <a:t> plusieurs projets de loi dont un sur la </a:t>
            </a:r>
            <a:r>
              <a:rPr lang="fr-FR" sz="1400" dirty="0" err="1">
                <a:solidFill>
                  <a:schemeClr val="tx1"/>
                </a:solidFill>
                <a:latin typeface="Avenir Book" panose="02000503020000020003" pitchFamily="2" charset="0"/>
                <a:sym typeface="Wingdings" pitchFamily="2" charset="2"/>
              </a:rPr>
              <a:t>LCin</a:t>
            </a:r>
            <a:r>
              <a:rPr lang="fr-FR" sz="1400" dirty="0">
                <a:solidFill>
                  <a:schemeClr val="tx1"/>
                </a:solidFill>
                <a:latin typeface="Avenir Book" panose="02000503020000020003" pitchFamily="2" charset="0"/>
                <a:sym typeface="Wingdings" pitchFamily="2" charset="2"/>
              </a:rPr>
              <a:t> </a:t>
            </a:r>
            <a:endParaRPr lang="fr-FR" sz="1400" dirty="0">
              <a:solidFill>
                <a:schemeClr val="tx1"/>
              </a:solidFill>
              <a:latin typeface="Avenir Book" panose="02000503020000020003" pitchFamily="2" charset="0"/>
            </a:endParaRPr>
          </a:p>
          <a:p>
            <a:pPr marL="25400" indent="0">
              <a:buClr>
                <a:schemeClr val="tx1"/>
              </a:buClr>
              <a:buSzPct val="100000"/>
              <a:buNone/>
            </a:pPr>
            <a:endParaRPr lang="fr-FR" sz="1400" dirty="0">
              <a:solidFill>
                <a:schemeClr val="tx1"/>
              </a:solidFill>
              <a:latin typeface="Avenir Book" panose="02000503020000020003" pitchFamily="2" charset="0"/>
            </a:endParaRPr>
          </a:p>
          <a:p>
            <a:pPr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fr-FR" sz="1400" b="1" dirty="0">
                <a:solidFill>
                  <a:schemeClr val="tx1"/>
                </a:solidFill>
                <a:latin typeface="Avenir Book" panose="02000503020000020003" pitchFamily="2" charset="0"/>
              </a:rPr>
              <a:t>1</a:t>
            </a:r>
            <a:r>
              <a:rPr lang="fr-FR" sz="1400" b="1" baseline="30000" dirty="0">
                <a:solidFill>
                  <a:schemeClr val="tx1"/>
                </a:solidFill>
                <a:latin typeface="Avenir Book" panose="02000503020000020003" pitchFamily="2" charset="0"/>
              </a:rPr>
              <a:t>er </a:t>
            </a:r>
            <a:r>
              <a:rPr lang="fr-FR" sz="1400" b="1" dirty="0">
                <a:solidFill>
                  <a:schemeClr val="tx1"/>
                </a:solidFill>
                <a:latin typeface="Avenir Book" panose="02000503020000020003" pitchFamily="2" charset="0"/>
              </a:rPr>
              <a:t> octobre 2021 : </a:t>
            </a:r>
            <a:r>
              <a:rPr lang="fr-FR" sz="1400" dirty="0">
                <a:solidFill>
                  <a:schemeClr val="tx1"/>
                </a:solidFill>
                <a:latin typeface="Avenir Book" panose="02000503020000020003" pitchFamily="2" charset="0"/>
              </a:rPr>
              <a:t>Vote final au Parlement sur la </a:t>
            </a:r>
            <a:r>
              <a:rPr lang="fr-FR" sz="1400" dirty="0" err="1">
                <a:solidFill>
                  <a:schemeClr val="tx1"/>
                </a:solidFill>
                <a:latin typeface="Avenir Book" panose="02000503020000020003" pitchFamily="2" charset="0"/>
              </a:rPr>
              <a:t>LCin</a:t>
            </a:r>
            <a:endParaRPr lang="fr-FR" sz="1400" dirty="0">
              <a:solidFill>
                <a:schemeClr val="tx1"/>
              </a:solidFill>
              <a:latin typeface="Avenir Book" panose="02000503020000020003" pitchFamily="2" charset="0"/>
            </a:endParaRPr>
          </a:p>
          <a:p>
            <a:pPr marL="25400" indent="0">
              <a:buClr>
                <a:schemeClr val="tx1"/>
              </a:buClr>
              <a:buSzPct val="100000"/>
              <a:buNone/>
            </a:pPr>
            <a:endParaRPr lang="fr-FR" sz="1400" dirty="0">
              <a:solidFill>
                <a:schemeClr val="tx1"/>
              </a:solidFill>
              <a:latin typeface="Avenir Book" panose="02000503020000020003" pitchFamily="2" charset="0"/>
            </a:endParaRPr>
          </a:p>
          <a:p>
            <a:pPr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fr-FR" sz="1400" b="1" dirty="0">
                <a:solidFill>
                  <a:schemeClr val="tx1"/>
                </a:solidFill>
                <a:latin typeface="Avenir Book" panose="02000503020000020003" pitchFamily="2" charset="0"/>
              </a:rPr>
              <a:t>15 octobre 2021 </a:t>
            </a:r>
            <a:r>
              <a:rPr lang="fr-FR" sz="1400" dirty="0">
                <a:solidFill>
                  <a:schemeClr val="tx1"/>
                </a:solidFill>
                <a:latin typeface="Avenir Book" panose="02000503020000020003" pitchFamily="2" charset="0"/>
              </a:rPr>
              <a:t>: Lancement du référendum contre la loi</a:t>
            </a:r>
          </a:p>
          <a:p>
            <a:pPr marL="25400" indent="0">
              <a:buClr>
                <a:schemeClr val="tx1"/>
              </a:buClr>
              <a:buSzPct val="100000"/>
              <a:buNone/>
            </a:pPr>
            <a:endParaRPr lang="fr-FR" sz="1400" dirty="0">
              <a:solidFill>
                <a:schemeClr val="tx1"/>
              </a:solidFill>
              <a:latin typeface="Avenir Book" panose="02000503020000020003" pitchFamily="2" charset="0"/>
            </a:endParaRPr>
          </a:p>
          <a:p>
            <a:pPr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fr-FR" sz="1400" b="1" dirty="0">
                <a:solidFill>
                  <a:schemeClr val="tx1"/>
                </a:solidFill>
                <a:latin typeface="Avenir Book" panose="02000503020000020003" pitchFamily="2" charset="0"/>
              </a:rPr>
              <a:t>20 janvier 2022 </a:t>
            </a:r>
            <a:r>
              <a:rPr lang="fr-FR" sz="1400" dirty="0">
                <a:solidFill>
                  <a:schemeClr val="tx1"/>
                </a:solidFill>
                <a:latin typeface="Avenir Book" panose="02000503020000020003" pitchFamily="2" charset="0"/>
              </a:rPr>
              <a:t>: Aboutissement du référendum contre la « </a:t>
            </a:r>
            <a:r>
              <a:rPr lang="fr-FR" sz="1400" dirty="0" err="1">
                <a:solidFill>
                  <a:schemeClr val="tx1"/>
                </a:solidFill>
                <a:latin typeface="Avenir Book" panose="02000503020000020003" pitchFamily="2" charset="0"/>
              </a:rPr>
              <a:t>Lex</a:t>
            </a:r>
            <a:r>
              <a:rPr lang="fr-FR" sz="1400" dirty="0">
                <a:solidFill>
                  <a:schemeClr val="tx1"/>
                </a:solidFill>
                <a:latin typeface="Avenir Book" panose="02000503020000020003" pitchFamily="2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Avenir Book" panose="02000503020000020003" pitchFamily="2" charset="0"/>
              </a:rPr>
              <a:t>Netflix</a:t>
            </a:r>
            <a:r>
              <a:rPr lang="fr-FR" sz="1400" dirty="0">
                <a:solidFill>
                  <a:schemeClr val="tx1"/>
                </a:solidFill>
                <a:latin typeface="Avenir Book" panose="02000503020000020003" pitchFamily="2" charset="0"/>
              </a:rPr>
              <a:t> »</a:t>
            </a:r>
          </a:p>
          <a:p>
            <a:pPr>
              <a:buClr>
                <a:schemeClr val="tx1"/>
              </a:buClr>
              <a:buSzPct val="100000"/>
              <a:buFont typeface="Wingdings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751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CCC567-3A2F-7942-ABA2-C6AB25ED6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78" y="253987"/>
            <a:ext cx="8341244" cy="789200"/>
          </a:xfrm>
        </p:spPr>
        <p:txBody>
          <a:bodyPr/>
          <a:lstStyle/>
          <a:p>
            <a:r>
              <a:rPr lang="fr-FR" dirty="0">
                <a:latin typeface="Avenir Book" panose="02000503020000020003" pitchFamily="2" charset="0"/>
              </a:rPr>
              <a:t>Contexte – l’objet</a:t>
            </a:r>
          </a:p>
        </p:txBody>
      </p:sp>
      <p:pic>
        <p:nvPicPr>
          <p:cNvPr id="7" name="Image 6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1090367D-7AF0-A34C-88DB-EBDEDE9F58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8802" y="1729040"/>
            <a:ext cx="1549401" cy="154940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C18A36E-54D1-0446-817E-2E75F200DE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8538" y="3703465"/>
            <a:ext cx="6358247" cy="78418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0FE4FD5-2E86-7A43-B49D-491B5DF8CB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6997" y="972800"/>
            <a:ext cx="2730665" cy="273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515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30A723-B279-CA42-9FF5-8321DB125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87" y="463174"/>
            <a:ext cx="8229600" cy="608231"/>
          </a:xfrm>
        </p:spPr>
        <p:txBody>
          <a:bodyPr/>
          <a:lstStyle/>
          <a:p>
            <a:r>
              <a:rPr lang="fr-FR" dirty="0">
                <a:latin typeface="Avenir Book" panose="02000503020000020003" pitchFamily="2" charset="0"/>
              </a:rPr>
              <a:t>Contenu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756B36E-B4D4-B349-9D5D-58FF333214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999240"/>
            <a:ext cx="8229600" cy="5669847"/>
          </a:xfrm>
        </p:spPr>
        <p:txBody>
          <a:bodyPr/>
          <a:lstStyle/>
          <a:p>
            <a:pPr marL="25400" indent="0">
              <a:buClr>
                <a:schemeClr val="tx1"/>
              </a:buClr>
              <a:buSzPct val="100000"/>
              <a:buNone/>
            </a:pPr>
            <a:endParaRPr lang="fr-CH" sz="2000" dirty="0">
              <a:solidFill>
                <a:schemeClr val="tx1"/>
              </a:solidFill>
              <a:latin typeface="Avenir Light" panose="020B0402020203020204" pitchFamily="34" charset="77"/>
            </a:endParaRPr>
          </a:p>
          <a:p>
            <a:pPr>
              <a:buClr>
                <a:schemeClr val="tx1"/>
              </a:buClr>
              <a:buSzPct val="100000"/>
              <a:buFont typeface="Wingdings" pitchFamily="2" charset="2"/>
              <a:buChar char="v"/>
            </a:pPr>
            <a:r>
              <a:rPr lang="fr-CH" sz="2000" dirty="0">
                <a:solidFill>
                  <a:schemeClr val="tx1"/>
                </a:solidFill>
                <a:latin typeface="Avenir Light" panose="020B0402020203020204" pitchFamily="34" charset="77"/>
              </a:rPr>
              <a:t>Obligation de proposer un minimum de 30% de films européens sur les plateformes hors cinémas (=plateformes en ligne).</a:t>
            </a:r>
          </a:p>
          <a:p>
            <a:pPr marL="25400" indent="0">
              <a:buClr>
                <a:schemeClr val="tx1"/>
              </a:buClr>
              <a:buSzPct val="100000"/>
              <a:buNone/>
            </a:pPr>
            <a:endParaRPr lang="fr-CH" sz="2000" dirty="0">
              <a:solidFill>
                <a:schemeClr val="tx1"/>
              </a:solidFill>
              <a:latin typeface="Avenir Light" panose="020B0402020203020204" pitchFamily="34" charset="77"/>
            </a:endParaRPr>
          </a:p>
          <a:p>
            <a:pPr marL="25400" indent="0">
              <a:buClr>
                <a:schemeClr val="tx1"/>
              </a:buClr>
              <a:buSzPct val="100000"/>
              <a:buNone/>
            </a:pPr>
            <a:endParaRPr lang="fr-CH" sz="2000" dirty="0">
              <a:solidFill>
                <a:schemeClr val="tx1"/>
              </a:solidFill>
              <a:latin typeface="Avenir Light" panose="020B0402020203020204" pitchFamily="34" charset="77"/>
            </a:endParaRPr>
          </a:p>
          <a:p>
            <a:pPr>
              <a:buClr>
                <a:schemeClr val="tx1"/>
              </a:buClr>
              <a:buSzPct val="100000"/>
              <a:buFont typeface="Wingdings" pitchFamily="2" charset="2"/>
              <a:buChar char="v"/>
            </a:pPr>
            <a:r>
              <a:rPr lang="fr-CH" sz="2000" dirty="0">
                <a:solidFill>
                  <a:schemeClr val="tx1"/>
                </a:solidFill>
                <a:latin typeface="Avenir Light" panose="020B0402020203020204" pitchFamily="34" charset="77"/>
              </a:rPr>
              <a:t>Obligation d’investir 4% du chiffre d’affaire réalisé en Suisse par ces plateformes dans le cinéma suisse indépendant. Les entreprises concernées doivent payer une taxe de remplacement si ce n’est pas fait. </a:t>
            </a:r>
          </a:p>
          <a:p>
            <a:pPr marL="25400" indent="0">
              <a:buClr>
                <a:schemeClr val="tx1"/>
              </a:buClr>
              <a:buSzPct val="100000"/>
              <a:buNone/>
            </a:pPr>
            <a:endParaRPr lang="fr-CH" sz="2000" dirty="0">
              <a:solidFill>
                <a:schemeClr val="tx1"/>
              </a:solidFill>
              <a:latin typeface="Avenir Light" panose="020B0402020203020204" pitchFamily="34" charset="77"/>
            </a:endParaRPr>
          </a:p>
          <a:p>
            <a:pPr marL="25400" indent="0">
              <a:buClr>
                <a:schemeClr val="tx1"/>
              </a:buClr>
              <a:buSzPct val="100000"/>
              <a:buNone/>
            </a:pPr>
            <a:endParaRPr lang="fr-CH" sz="1200" dirty="0">
              <a:solidFill>
                <a:schemeClr val="tx1"/>
              </a:solidFill>
              <a:latin typeface="Avenir Light" panose="020B0402020203020204" pitchFamily="34" charset="77"/>
            </a:endParaRPr>
          </a:p>
          <a:p>
            <a:pPr marL="508000" lvl="1" indent="0">
              <a:buClr>
                <a:schemeClr val="tx1"/>
              </a:buClr>
              <a:buSzPct val="100000"/>
              <a:buNone/>
            </a:pPr>
            <a:endParaRPr lang="en-GB" dirty="0"/>
          </a:p>
          <a:p>
            <a:pPr lvl="1">
              <a:buClr>
                <a:schemeClr val="tx1"/>
              </a:buClr>
              <a:buSzPct val="100000"/>
              <a:buFont typeface="Wingdings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Avenir Light" panose="020B0402020203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94036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" name="Google Shape;127;p22"/>
          <p:cNvGraphicFramePr/>
          <p:nvPr>
            <p:extLst>
              <p:ext uri="{D42A27DB-BD31-4B8C-83A1-F6EECF244321}">
                <p14:modId xmlns:p14="http://schemas.microsoft.com/office/powerpoint/2010/main" val="1767065463"/>
              </p:ext>
            </p:extLst>
          </p:nvPr>
        </p:nvGraphicFramePr>
        <p:xfrm>
          <a:off x="495192" y="697087"/>
          <a:ext cx="8106548" cy="5397600"/>
        </p:xfrm>
        <a:graphic>
          <a:graphicData uri="http://schemas.openxmlformats.org/drawingml/2006/table">
            <a:tbl>
              <a:tblPr firstRow="1" bandRow="1">
                <a:noFill/>
                <a:tableStyleId>{1F017482-9E18-4D2C-A5B2-59963CE1FF25}</a:tableStyleId>
              </a:tblPr>
              <a:tblGrid>
                <a:gridCol w="37880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184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9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CH" sz="2000" b="1" i="1" u="none" strike="noStrike" cap="none" dirty="0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PRO</a:t>
                      </a:r>
                      <a:endParaRPr lang="fr-CH" sz="2000" b="1" i="1" dirty="0">
                        <a:solidFill>
                          <a:schemeClr val="tx1"/>
                        </a:solidFill>
                        <a:latin typeface="Avenir Book" panose="02000503020000020003" pitchFamily="2" charset="0"/>
                      </a:endParaRPr>
                    </a:p>
                  </a:txBody>
                  <a:tcPr marL="91450" marR="91450" marT="45725" marB="45725">
                    <a:solidFill>
                      <a:srgbClr val="B4D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CH" sz="2000" b="1" i="1" u="none" strike="noStrike" cap="none" dirty="0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CONTRA</a:t>
                      </a:r>
                      <a:endParaRPr lang="fr-CH" sz="2000" b="1" i="1" dirty="0">
                        <a:solidFill>
                          <a:schemeClr val="tx1"/>
                        </a:solidFill>
                        <a:latin typeface="Avenir Book" panose="02000503020000020003" pitchFamily="2" charset="0"/>
                      </a:endParaRPr>
                    </a:p>
                  </a:txBody>
                  <a:tcPr marL="91450" marR="91450" marT="45725" marB="45725">
                    <a:solidFill>
                      <a:srgbClr val="B4D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8500">
                <a:tc>
                  <a:txBody>
                    <a:bodyPr/>
                    <a:lstStyle/>
                    <a:p>
                      <a:pPr marL="762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fr-CH" sz="1600" u="none" strike="noStrike" cap="none" dirty="0">
                        <a:solidFill>
                          <a:schemeClr val="tx1"/>
                        </a:solidFill>
                        <a:latin typeface="Avenir Book" panose="02000503020000020003" pitchFamily="2" charset="0"/>
                      </a:endParaRPr>
                    </a:p>
                    <a:p>
                      <a:pPr marL="3619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fr-CH" sz="1200" b="1" u="none" strike="noStrike" cap="none" dirty="0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Libéralisme </a:t>
                      </a:r>
                    </a:p>
                    <a:p>
                      <a:pPr marL="3619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fr-CH" sz="1200" u="none" strike="noStrike" cap="none" dirty="0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Garantir une diversité de l’offre et lutter contre les positions dominantes (au niveau de l’offre et au niveau des financements (+18 </a:t>
                      </a:r>
                      <a:r>
                        <a:rPr lang="fr-CH" sz="1200" u="none" strike="noStrike" cap="none" dirty="0" err="1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mio</a:t>
                      </a:r>
                      <a:r>
                        <a:rPr lang="fr-CH" sz="1200" u="none" strike="noStrike" cap="none" dirty="0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.))</a:t>
                      </a:r>
                    </a:p>
                    <a:p>
                      <a:pPr marL="3619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Tx/>
                        <a:buChar char="-"/>
                        <a:tabLst/>
                        <a:defRPr/>
                      </a:pPr>
                      <a:endParaRPr lang="fr-CH" sz="1200" u="none" strike="noStrike" cap="none" dirty="0">
                        <a:solidFill>
                          <a:schemeClr val="tx1"/>
                        </a:solidFill>
                        <a:latin typeface="Avenir Book" panose="02000503020000020003" pitchFamily="2" charset="0"/>
                      </a:endParaRPr>
                    </a:p>
                    <a:p>
                      <a:pPr marL="3619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fr-CH" sz="1200" b="1" u="none" strike="noStrike" cap="none" dirty="0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Européisme </a:t>
                      </a:r>
                    </a:p>
                    <a:p>
                      <a:pPr marL="3619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fr-CH" sz="1200" b="0" u="none" strike="noStrike" cap="none" dirty="0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Adapter notre législation à celle de l’Europe.</a:t>
                      </a:r>
                    </a:p>
                    <a:p>
                      <a:pPr marL="3619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fr-CH" sz="1200" b="0" u="none" strike="noStrike" cap="none" dirty="0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Créer des incitations pour la promotion et l’innovation du cinéma européen.</a:t>
                      </a:r>
                    </a:p>
                    <a:p>
                      <a:pPr marL="3619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fr-CH" sz="1200" b="0" u="none" strike="noStrike" cap="none" dirty="0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Permettre au secteur suisse d’accéder aux réseaux européens ainsi qu’aux programmes de l’Union (MEDIA notamment).</a:t>
                      </a:r>
                    </a:p>
                    <a:p>
                      <a:pPr marL="3619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fr-CH" sz="1200" b="0" u="none" strike="noStrike" cap="none" dirty="0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Adoption populaire = signal positif en faveur de l’Europe.</a:t>
                      </a:r>
                      <a:endParaRPr lang="fr-CH" sz="1200" u="none" strike="noStrike" cap="none" dirty="0">
                        <a:solidFill>
                          <a:schemeClr val="tx1"/>
                        </a:solidFill>
                        <a:latin typeface="Avenir Book" panose="02000503020000020003" pitchFamily="2" charset="0"/>
                      </a:endParaRPr>
                    </a:p>
                    <a:p>
                      <a:pPr marL="3619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Char char="§"/>
                        <a:tabLst/>
                        <a:defRPr/>
                      </a:pPr>
                      <a:endParaRPr lang="fr-CH" sz="1200" u="none" strike="noStrike" cap="none" dirty="0">
                        <a:solidFill>
                          <a:schemeClr val="tx1"/>
                        </a:solidFill>
                        <a:latin typeface="Avenir Book" panose="02000503020000020003" pitchFamily="2" charset="0"/>
                      </a:endParaRPr>
                    </a:p>
                    <a:p>
                      <a:pPr marL="3619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fr-CH" sz="1200" u="none" strike="noStrike" cap="none" dirty="0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Loi peu couteuse pour le contribuable.</a:t>
                      </a:r>
                    </a:p>
                    <a:p>
                      <a:pPr marL="3619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Char char="§"/>
                        <a:tabLst/>
                        <a:defRPr/>
                      </a:pPr>
                      <a:endParaRPr lang="fr-CH" sz="1200" u="none" strike="noStrike" cap="none" dirty="0">
                        <a:solidFill>
                          <a:schemeClr val="tx1"/>
                        </a:solidFill>
                        <a:latin typeface="Avenir Book" panose="02000503020000020003" pitchFamily="2" charset="0"/>
                      </a:endParaRPr>
                    </a:p>
                    <a:p>
                      <a:pPr marL="3619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fr-CH" sz="1200" i="0" u="none" strike="noStrike" cap="none" dirty="0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Mesures raisonnables par rapport à ce qui se fait en Europe.</a:t>
                      </a:r>
                    </a:p>
                    <a:p>
                      <a:pPr marL="3619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fr-CH" sz="1200" i="0" u="none" strike="noStrike" cap="none" dirty="0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En France, l’obligation de diffusion de films européens est de 60%.</a:t>
                      </a:r>
                    </a:p>
                    <a:p>
                      <a:pPr marL="3619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fr-CH" sz="1200" i="0" u="none" strike="noStrike" cap="none" dirty="0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En France encore, l’obligation de réinvestissement est de env. 12%.</a:t>
                      </a:r>
                    </a:p>
                    <a:p>
                      <a:pPr marL="3619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Tx/>
                        <a:buChar char="-"/>
                        <a:tabLst/>
                        <a:defRPr/>
                      </a:pPr>
                      <a:endParaRPr lang="fr-CH" sz="1200" u="none" strike="noStrike" cap="none" dirty="0">
                        <a:solidFill>
                          <a:schemeClr val="tx1"/>
                        </a:solidFill>
                        <a:latin typeface="Avenir Book" panose="02000503020000020003" pitchFamily="2" charset="0"/>
                      </a:endParaRPr>
                    </a:p>
                    <a:p>
                      <a:pPr marL="3619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Tx/>
                        <a:buChar char="-"/>
                        <a:tabLst/>
                        <a:defRPr/>
                      </a:pPr>
                      <a:endParaRPr lang="fr-CH" sz="1600" u="none" strike="noStrike" cap="none" dirty="0">
                        <a:solidFill>
                          <a:schemeClr val="tx1"/>
                        </a:solidFill>
                        <a:latin typeface="Avenir Book" panose="02000503020000020003" pitchFamily="2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Tx/>
                        <a:buChar char="-"/>
                      </a:pPr>
                      <a:endParaRPr lang="fr-CH" sz="1600" u="none" strike="noStrike" cap="none" dirty="0">
                        <a:latin typeface="Avenir Book" panose="02000503020000020003" pitchFamily="2" charset="0"/>
                      </a:endParaRPr>
                    </a:p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Char char="§"/>
                      </a:pPr>
                      <a:r>
                        <a:rPr lang="fr-CH" sz="1200" b="1" u="none" strike="noStrike" cap="none" dirty="0">
                          <a:latin typeface="Avenir Book" panose="02000503020000020003" pitchFamily="2" charset="0"/>
                        </a:rPr>
                        <a:t>Libéralisme</a:t>
                      </a:r>
                    </a:p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Char char="Ø"/>
                      </a:pPr>
                      <a:r>
                        <a:rPr lang="fr-CH" sz="1200" u="none" strike="noStrike" cap="none" dirty="0">
                          <a:latin typeface="Avenir Book" panose="02000503020000020003" pitchFamily="2" charset="0"/>
                        </a:rPr>
                        <a:t>Sur le principe, la modification de législation est une intervention inessentielle de l’Etat dans le secteur privé.</a:t>
                      </a:r>
                    </a:p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Char char="Ø"/>
                      </a:pPr>
                      <a:endParaRPr lang="fr-CH" sz="1200" u="none" strike="noStrike" cap="none" dirty="0">
                        <a:latin typeface="Avenir Book" panose="02000503020000020003" pitchFamily="2" charset="0"/>
                      </a:endParaRPr>
                    </a:p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Char char="§"/>
                      </a:pPr>
                      <a:r>
                        <a:rPr lang="fr-CH" sz="1200" b="1" u="none" strike="noStrike" cap="none" dirty="0">
                          <a:latin typeface="Avenir Book" panose="02000503020000020003" pitchFamily="2" charset="0"/>
                        </a:rPr>
                        <a:t>Lutter contre le protectionnisme </a:t>
                      </a:r>
                    </a:p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Char char="Ø"/>
                      </a:pPr>
                      <a:r>
                        <a:rPr lang="fr-CH" sz="1200" b="0" u="none" strike="noStrike" cap="none" dirty="0">
                          <a:latin typeface="Avenir Book" panose="02000503020000020003" pitchFamily="2" charset="0"/>
                        </a:rPr>
                        <a:t>Les deux mesures sont des mesures de nature protectionniste dans le sens où elles «pipent» les lois  libre-marché mondiale.</a:t>
                      </a:r>
                    </a:p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Char char="Ø"/>
                      </a:pPr>
                      <a:r>
                        <a:rPr lang="fr-CH" sz="1200" b="0" u="none" strike="noStrike" cap="none" dirty="0">
                          <a:latin typeface="Avenir Book" panose="02000503020000020003" pitchFamily="2" charset="0"/>
                        </a:rPr>
                        <a:t>En quoi le cinéma européen devrait-il être mis en avant vis-à-vis des autres ? </a:t>
                      </a:r>
                    </a:p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Char char="§"/>
                      </a:pPr>
                      <a:endParaRPr lang="fr-CH" sz="1200" b="0" u="none" strike="noStrike" cap="none" dirty="0">
                        <a:latin typeface="Avenir Book" panose="02000503020000020003" pitchFamily="2" charset="0"/>
                      </a:endParaRPr>
                    </a:p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Char char="§"/>
                      </a:pPr>
                      <a:r>
                        <a:rPr lang="fr-CH" sz="1200" b="0" i="0" u="none" strike="noStrike" cap="none" dirty="0">
                          <a:latin typeface="Avenir Book" panose="02000503020000020003" pitchFamily="2" charset="0"/>
                        </a:rPr>
                        <a:t>Jeunesse</a:t>
                      </a:r>
                    </a:p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Char char="Ø"/>
                      </a:pPr>
                      <a:r>
                        <a:rPr lang="fr-CH" sz="1200" b="0" i="0" u="none" strike="noStrike" cap="none" dirty="0">
                          <a:latin typeface="Avenir Book" panose="02000503020000020003" pitchFamily="2" charset="0"/>
                        </a:rPr>
                        <a:t>Loi en inadéquation avec les nouveaux modes de consommation.</a:t>
                      </a:r>
                    </a:p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Char char="§"/>
                      </a:pPr>
                      <a:endParaRPr lang="fr-CH" sz="1200" b="0" u="none" strike="noStrike" cap="none" dirty="0">
                        <a:latin typeface="Avenir Book" panose="02000503020000020003" pitchFamily="2" charset="0"/>
                      </a:endParaRPr>
                    </a:p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Char char="§"/>
                      </a:pPr>
                      <a:r>
                        <a:rPr lang="fr-CH" sz="1200" b="0" i="0" u="none" strike="noStrike" cap="none" dirty="0">
                          <a:latin typeface="Avenir Book" panose="02000503020000020003" pitchFamily="2" charset="0"/>
                        </a:rPr>
                        <a:t>Risque de hausse des prix.</a:t>
                      </a:r>
                    </a:p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Tx/>
                        <a:buChar char="-"/>
                      </a:pPr>
                      <a:endParaRPr lang="fr-CH" sz="1600" u="none" strike="noStrike" cap="none" dirty="0">
                        <a:latin typeface="Avenir Book" panose="02000503020000020003" pitchFamily="2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itre 1">
            <a:extLst>
              <a:ext uri="{FF2B5EF4-FFF2-40B4-BE49-F238E27FC236}">
                <a16:creationId xmlns:a16="http://schemas.microsoft.com/office/drawing/2014/main" id="{C96CB640-06BC-2A4F-AB03-F79B257E1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88856"/>
            <a:ext cx="4076808" cy="608231"/>
          </a:xfrm>
        </p:spPr>
        <p:txBody>
          <a:bodyPr/>
          <a:lstStyle/>
          <a:p>
            <a:r>
              <a:rPr lang="fr-FR" dirty="0">
                <a:latin typeface="Avenir Book" panose="02000503020000020003" pitchFamily="2" charset="0"/>
              </a:rPr>
              <a:t>Arguments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>
            <a:spLocks noGrp="1"/>
          </p:cNvSpPr>
          <p:nvPr>
            <p:ph type="ctrTitle"/>
          </p:nvPr>
        </p:nvSpPr>
        <p:spPr>
          <a:xfrm>
            <a:off x="472964" y="831334"/>
            <a:ext cx="8370093" cy="4346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br>
              <a:rPr lang="fr-CH" sz="2800" dirty="0">
                <a:solidFill>
                  <a:schemeClr val="tx1"/>
                </a:solidFill>
                <a:latin typeface="+mn-lt"/>
                <a:ea typeface="Montserrat"/>
                <a:cs typeface="Montserrat"/>
                <a:sym typeface="Montserrat"/>
              </a:rPr>
            </a:br>
            <a:br>
              <a:rPr lang="fr-CH" sz="2800" dirty="0">
                <a:solidFill>
                  <a:schemeClr val="tx1"/>
                </a:solidFill>
                <a:latin typeface="+mn-lt"/>
                <a:ea typeface="Montserrat"/>
                <a:cs typeface="Montserrat"/>
                <a:sym typeface="Montserrat"/>
              </a:rPr>
            </a:br>
            <a:r>
              <a:rPr lang="fr-CH" sz="2800" dirty="0">
                <a:solidFill>
                  <a:schemeClr val="tx1"/>
                </a:solidFill>
                <a:latin typeface="Avenir Book" panose="02000503020000020003" pitchFamily="2" charset="0"/>
                <a:ea typeface="Montserrat"/>
                <a:cs typeface="Montserrat"/>
                <a:sym typeface="Montserrat"/>
              </a:rPr>
              <a:t>Recommandation</a:t>
            </a:r>
            <a:r>
              <a:rPr lang="fr-CH" sz="2800" dirty="0">
                <a:solidFill>
                  <a:schemeClr val="lt1"/>
                </a:solidFill>
                <a:latin typeface="Avenir Book" panose="02000503020000020003" pitchFamily="2" charset="0"/>
                <a:ea typeface="Montserrat"/>
                <a:cs typeface="Montserrat"/>
                <a:sym typeface="Montserrat"/>
              </a:rPr>
              <a:t> du groupe de travail et du comité directeur cantonal genevois: OUI (=rejet du référendum)</a:t>
            </a:r>
            <a:br>
              <a:rPr lang="fr-CH" sz="2800" dirty="0">
                <a:solidFill>
                  <a:schemeClr val="lt1"/>
                </a:solidFill>
                <a:latin typeface="Avenir Book" panose="02000503020000020003" pitchFamily="2" charset="0"/>
                <a:ea typeface="Montserrat"/>
                <a:cs typeface="Montserrat"/>
                <a:sym typeface="Montserrat"/>
              </a:rPr>
            </a:br>
            <a:br>
              <a:rPr lang="fr-CH" sz="2800" dirty="0">
                <a:solidFill>
                  <a:schemeClr val="bg1"/>
                </a:solidFill>
                <a:latin typeface="Avenir Book" panose="02000503020000020003" pitchFamily="2" charset="0"/>
                <a:ea typeface="Montserrat"/>
                <a:cs typeface="Montserrat"/>
                <a:sym typeface="Montserrat"/>
              </a:rPr>
            </a:br>
            <a:r>
              <a:rPr lang="fr-CH" sz="2800" dirty="0">
                <a:solidFill>
                  <a:schemeClr val="bg1"/>
                </a:solidFill>
                <a:latin typeface="Avenir Book" panose="02000503020000020003" pitchFamily="2" charset="0"/>
                <a:ea typeface="Montserrat"/>
                <a:cs typeface="Montserrat"/>
                <a:sym typeface="Montserrat"/>
              </a:rPr>
              <a:t>Des Jeunes </a:t>
            </a:r>
            <a:r>
              <a:rPr lang="fr-CH" sz="2800" dirty="0" err="1">
                <a:solidFill>
                  <a:schemeClr val="bg1"/>
                </a:solidFill>
                <a:latin typeface="Avenir Book" panose="02000503020000020003" pitchFamily="2" charset="0"/>
                <a:ea typeface="Montserrat"/>
                <a:cs typeface="Montserrat"/>
                <a:sym typeface="Montserrat"/>
              </a:rPr>
              <a:t>vert’libéraux</a:t>
            </a:r>
            <a:r>
              <a:rPr lang="fr-CH" sz="2800" dirty="0">
                <a:solidFill>
                  <a:schemeClr val="bg1"/>
                </a:solidFill>
                <a:latin typeface="Avenir Book" panose="02000503020000020003" pitchFamily="2" charset="0"/>
                <a:ea typeface="Montserrat"/>
                <a:cs typeface="Montserrat"/>
                <a:sym typeface="Montserrat"/>
              </a:rPr>
              <a:t> suisses : NON (=soutien au référendum)</a:t>
            </a:r>
            <a:br>
              <a:rPr lang="fr-CH" sz="2800" dirty="0">
                <a:solidFill>
                  <a:schemeClr val="bg1"/>
                </a:solidFill>
                <a:latin typeface="Avenir Book" panose="02000503020000020003" pitchFamily="2" charset="0"/>
                <a:ea typeface="Montserrat"/>
                <a:cs typeface="Montserrat"/>
                <a:sym typeface="Montserrat"/>
              </a:rPr>
            </a:br>
            <a:br>
              <a:rPr lang="fr-CH" sz="2800" dirty="0">
                <a:solidFill>
                  <a:schemeClr val="bg1"/>
                </a:solidFill>
                <a:latin typeface="Avenir Book" panose="02000503020000020003" pitchFamily="2" charset="0"/>
                <a:ea typeface="Montserrat"/>
                <a:cs typeface="Montserrat"/>
                <a:sym typeface="Montserrat"/>
              </a:rPr>
            </a:br>
            <a:r>
              <a:rPr lang="fr-CH" sz="2800" dirty="0">
                <a:solidFill>
                  <a:schemeClr val="bg1"/>
                </a:solidFill>
                <a:latin typeface="Avenir Book" panose="02000503020000020003" pitchFamily="2" charset="0"/>
                <a:ea typeface="Montserrat"/>
                <a:cs typeface="Montserrat"/>
                <a:sym typeface="Montserrat"/>
              </a:rPr>
              <a:t>Du comité national des </a:t>
            </a:r>
            <a:r>
              <a:rPr lang="fr-CH" sz="2800" dirty="0" err="1">
                <a:solidFill>
                  <a:schemeClr val="bg1"/>
                </a:solidFill>
                <a:latin typeface="Avenir Book" panose="02000503020000020003" pitchFamily="2" charset="0"/>
                <a:ea typeface="Montserrat"/>
                <a:cs typeface="Montserrat"/>
                <a:sym typeface="Montserrat"/>
              </a:rPr>
              <a:t>Vert’libéraux</a:t>
            </a:r>
            <a:r>
              <a:rPr lang="fr-CH" sz="2800" dirty="0">
                <a:solidFill>
                  <a:schemeClr val="bg1"/>
                </a:solidFill>
                <a:latin typeface="Avenir Book" panose="02000503020000020003" pitchFamily="2" charset="0"/>
                <a:ea typeface="Montserrat"/>
                <a:cs typeface="Montserrat"/>
                <a:sym typeface="Montserrat"/>
              </a:rPr>
              <a:t> : OUI (=rejet du référendum)</a:t>
            </a:r>
            <a:br>
              <a:rPr lang="fr-CH" sz="2800" dirty="0">
                <a:solidFill>
                  <a:schemeClr val="lt1"/>
                </a:solidFill>
                <a:latin typeface="Avenir Book" panose="02000503020000020003" pitchFamily="2" charset="0"/>
                <a:ea typeface="Montserrat"/>
                <a:cs typeface="Montserrat"/>
                <a:sym typeface="Montserrat"/>
              </a:rPr>
            </a:br>
            <a:br>
              <a:rPr lang="fr-CH" sz="2800" dirty="0">
                <a:solidFill>
                  <a:schemeClr val="lt1"/>
                </a:solidFill>
                <a:latin typeface="Avenir Book" panose="02000503020000020003" pitchFamily="2" charset="0"/>
                <a:ea typeface="Montserrat"/>
                <a:cs typeface="Montserrat"/>
                <a:sym typeface="Montserrat"/>
              </a:rPr>
            </a:br>
            <a:br>
              <a:rPr lang="fr-CH" sz="2800" dirty="0">
                <a:solidFill>
                  <a:schemeClr val="lt1"/>
                </a:solidFill>
                <a:latin typeface="Avenir Book" panose="02000503020000020003" pitchFamily="2" charset="0"/>
                <a:ea typeface="Montserrat"/>
                <a:cs typeface="Montserrat"/>
                <a:sym typeface="Montserrat"/>
              </a:rPr>
            </a:br>
            <a:br>
              <a:rPr lang="fr-CH" sz="2800" i="1" dirty="0">
                <a:latin typeface="+mn-lt"/>
                <a:ea typeface="Montserrat"/>
                <a:cs typeface="Montserrat"/>
                <a:sym typeface="Montserrat"/>
              </a:rPr>
            </a:br>
            <a:endParaRPr sz="2800" dirty="0">
              <a:latin typeface="+mn-l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5569</TotalTime>
  <Words>469</Words>
  <Application>Microsoft Macintosh PowerPoint</Application>
  <PresentationFormat>Affichage à l'écran (4:3)</PresentationFormat>
  <Paragraphs>59</Paragraphs>
  <Slides>7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8" baseType="lpstr">
      <vt:lpstr>Calibri</vt:lpstr>
      <vt:lpstr>Arial</vt:lpstr>
      <vt:lpstr>Wingdings</vt:lpstr>
      <vt:lpstr>Avenir Book</vt:lpstr>
      <vt:lpstr>Courier New</vt:lpstr>
      <vt:lpstr>Avenir Light</vt:lpstr>
      <vt:lpstr>TimesNewRomanPS</vt:lpstr>
      <vt:lpstr>Arial Narrow</vt:lpstr>
      <vt:lpstr> Arial</vt:lpstr>
      <vt:lpstr>TimesNewRomanPSMT</vt:lpstr>
      <vt:lpstr>Larissa-Design</vt:lpstr>
      <vt:lpstr>  Votation fédérale du 15 mai 2022   Objet N°1  Modification du 1er octobre 2021 de la loi fédérale sur la culture et la production cinématographiques (FF 2021 2326);                      </vt:lpstr>
      <vt:lpstr>Contexte – le cinéma en Europe</vt:lpstr>
      <vt:lpstr>Contexte – l’objet</vt:lpstr>
      <vt:lpstr>Contexte – l’objet</vt:lpstr>
      <vt:lpstr>Contenu</vt:lpstr>
      <vt:lpstr>Arguments</vt:lpstr>
      <vt:lpstr>  Recommandation du groupe de travail et du comité directeur cantonal genevois: OUI (=rejet du référendum)  Des Jeunes vert’libéraux suisses : NON (=soutien au référendum)  Du comité national des Vert’libéraux : OUI (=rejet du référendum)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Initiative populaire fédérale «pour une immigration modérée» (initiative de limitation)                         Cenni Najy, secrétaire général PVL Genève</dc:title>
  <cp:lastModifiedBy>Jeremy Borel</cp:lastModifiedBy>
  <cp:revision>169</cp:revision>
  <cp:lastPrinted>2021-12-02T17:53:30Z</cp:lastPrinted>
  <dcterms:modified xsi:type="dcterms:W3CDTF">2022-03-16T09:15:59Z</dcterms:modified>
</cp:coreProperties>
</file>