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6858000" cx="9144000"/>
  <p:notesSz cx="6797675" cy="9926625"/>
  <p:embeddedFontLst>
    <p:embeddedFont>
      <p:font typeface="Arial Narrow"/>
      <p:regular r:id="rId18"/>
      <p:bold r:id="rId19"/>
      <p:italic r:id="rId20"/>
      <p:boldItalic r:id="rId21"/>
    </p:embeddedFont>
    <p:embeddedFont>
      <p:font typeface="Open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70">
          <p15:clr>
            <a:srgbClr val="9AA0A6"/>
          </p15:clr>
        </p15:guide>
      </p15:sldGuideLst>
    </p:ext>
    <p:ext uri="http://customooxmlschemas.google.com/">
      <go:slidesCustomData xmlns:go="http://customooxmlschemas.google.com/" r:id="rId26" roundtripDataSignature="AMtx7mgWc2dUlnypBHvNbZit61swxbTdL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0A4F772-542E-4566-B86A-B435117C2FBC}">
  <a:tblStyle styleId="{00A4F772-542E-4566-B86A-B435117C2FBC}"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7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ArialNarrow-italic.fntdata"/><Relationship Id="rId22" Type="http://schemas.openxmlformats.org/officeDocument/2006/relationships/font" Target="fonts/OpenSans-regular.fntdata"/><Relationship Id="rId21" Type="http://schemas.openxmlformats.org/officeDocument/2006/relationships/font" Target="fonts/ArialNarrow-boldItalic.fntdata"/><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customschemas.google.com/relationships/presentationmetadata" Target="metadata"/><Relationship Id="rId25" Type="http://schemas.openxmlformats.org/officeDocument/2006/relationships/font" Target="fonts/Open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ArialNarrow-bold.fntdata"/><Relationship Id="rId18" Type="http://schemas.openxmlformats.org/officeDocument/2006/relationships/font" Target="fonts/ArialNarrow-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6400" cy="495300"/>
          </a:xfrm>
          <a:prstGeom prst="rect">
            <a:avLst/>
          </a:prstGeom>
          <a:noFill/>
          <a:ln>
            <a:noFill/>
          </a:ln>
        </p:spPr>
        <p:txBody>
          <a:bodyPr anchorCtr="0" anchor="t" bIns="47775" lIns="95550" spcFirstLastPara="1" rIns="95550" wrap="square" tIns="47775">
            <a:noAutofit/>
          </a:bodyPr>
          <a:lstStyle>
            <a:lvl1pPr lvl="0" marR="0" rtl="0" algn="l">
              <a:spcBef>
                <a:spcPts val="0"/>
              </a:spcBef>
              <a:spcAft>
                <a:spcPts val="0"/>
              </a:spcAft>
              <a:buSzPts val="1400"/>
              <a:buNone/>
              <a:defRPr b="0" i="0" sz="13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49688" y="0"/>
            <a:ext cx="2946400" cy="495300"/>
          </a:xfrm>
          <a:prstGeom prst="rect">
            <a:avLst/>
          </a:prstGeom>
          <a:noFill/>
          <a:ln>
            <a:noFill/>
          </a:ln>
        </p:spPr>
        <p:txBody>
          <a:bodyPr anchorCtr="0" anchor="t" bIns="47775" lIns="95550" spcFirstLastPara="1" rIns="95550" wrap="square" tIns="47775">
            <a:noAutofit/>
          </a:bodyPr>
          <a:lstStyle>
            <a:lvl1pPr lvl="0" marR="0" rtl="0" algn="r">
              <a:spcBef>
                <a:spcPts val="0"/>
              </a:spcBef>
              <a:spcAft>
                <a:spcPts val="0"/>
              </a:spcAft>
              <a:buSzPts val="1400"/>
              <a:buNone/>
              <a:defRPr b="0" i="0" sz="13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917575"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450" y="4714875"/>
            <a:ext cx="5438775" cy="4467225"/>
          </a:xfrm>
          <a:prstGeom prst="rect">
            <a:avLst/>
          </a:prstGeom>
          <a:noFill/>
          <a:ln>
            <a:noFill/>
          </a:ln>
        </p:spPr>
        <p:txBody>
          <a:bodyPr anchorCtr="0" anchor="t" bIns="47775" lIns="95550" spcFirstLastPara="1" rIns="95550" wrap="square" tIns="47775">
            <a:normAutofit/>
          </a:bodyPr>
          <a:lstStyle>
            <a:lvl1pPr indent="-228600" lvl="0" marL="4572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9750"/>
            <a:ext cx="2946400" cy="495300"/>
          </a:xfrm>
          <a:prstGeom prst="rect">
            <a:avLst/>
          </a:prstGeom>
          <a:noFill/>
          <a:ln>
            <a:noFill/>
          </a:ln>
        </p:spPr>
        <p:txBody>
          <a:bodyPr anchorCtr="0" anchor="b" bIns="47775" lIns="95550" spcFirstLastPara="1" rIns="95550" wrap="square" tIns="47775">
            <a:noAutofit/>
          </a:bodyPr>
          <a:lstStyle>
            <a:lvl1pPr lvl="0" marR="0" rtl="0" algn="l">
              <a:spcBef>
                <a:spcPts val="0"/>
              </a:spcBef>
              <a:spcAft>
                <a:spcPts val="0"/>
              </a:spcAft>
              <a:buSzPts val="1400"/>
              <a:buNone/>
              <a:defRPr b="0" i="0" sz="13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49688" y="9429750"/>
            <a:ext cx="2946400" cy="495300"/>
          </a:xfrm>
          <a:prstGeom prst="rect">
            <a:avLst/>
          </a:prstGeom>
          <a:noFill/>
          <a:ln>
            <a:noFill/>
          </a:ln>
        </p:spPr>
        <p:txBody>
          <a:bodyPr anchorCtr="0" anchor="b" bIns="47775" lIns="95550" spcFirstLastPara="1" rIns="95550" wrap="square" tIns="47775">
            <a:noAutofit/>
          </a:bodyPr>
          <a:lstStyle/>
          <a:p>
            <a:pPr indent="0" lvl="0" marL="0" marR="0" rtl="0" algn="r">
              <a:spcBef>
                <a:spcPts val="0"/>
              </a:spcBef>
              <a:spcAft>
                <a:spcPts val="0"/>
              </a:spcAft>
              <a:buNone/>
            </a:pPr>
            <a:fld id="{00000000-1234-1234-1234-123412341234}" type="slidenum">
              <a:rPr b="0" i="0" lang="fr-CH" sz="1300" u="none" cap="none" strike="noStrike">
                <a:solidFill>
                  <a:schemeClr val="dk1"/>
                </a:solidFill>
                <a:latin typeface="Calibri"/>
                <a:ea typeface="Calibri"/>
                <a:cs typeface="Calibri"/>
                <a:sym typeface="Calibri"/>
              </a:rPr>
              <a:t>‹#›</a:t>
            </a:fld>
            <a:endParaRPr b="0" i="0" sz="13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notes"/>
          <p:cNvSpPr txBox="1"/>
          <p:nvPr>
            <p:ph idx="1" type="body"/>
          </p:nvPr>
        </p:nvSpPr>
        <p:spPr>
          <a:xfrm>
            <a:off x="679450" y="4714875"/>
            <a:ext cx="5438775" cy="4467225"/>
          </a:xfrm>
          <a:prstGeom prst="rect">
            <a:avLst/>
          </a:prstGeom>
        </p:spPr>
        <p:txBody>
          <a:bodyPr anchorCtr="0" anchor="t" bIns="47775" lIns="95550" spcFirstLastPara="1" rIns="95550" wrap="square" tIns="47775">
            <a:noAutofit/>
          </a:bodyPr>
          <a:lstStyle/>
          <a:p>
            <a:pPr indent="0" lvl="0" marL="0" rtl="0" algn="l">
              <a:spcBef>
                <a:spcPts val="360"/>
              </a:spcBef>
              <a:spcAft>
                <a:spcPts val="0"/>
              </a:spcAft>
              <a:buNone/>
            </a:pPr>
            <a:r>
              <a:t/>
            </a:r>
            <a:endParaRPr/>
          </a:p>
        </p:txBody>
      </p:sp>
      <p:sp>
        <p:nvSpPr>
          <p:cNvPr id="108" name="Google Shape;108;p1:notes"/>
          <p:cNvSpPr/>
          <p:nvPr>
            <p:ph idx="2" type="sldImg"/>
          </p:nvPr>
        </p:nvSpPr>
        <p:spPr>
          <a:xfrm>
            <a:off x="917575" y="744538"/>
            <a:ext cx="4962525"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17607ebaab_0_16:notes"/>
          <p:cNvSpPr txBox="1"/>
          <p:nvPr>
            <p:ph idx="1" type="body"/>
          </p:nvPr>
        </p:nvSpPr>
        <p:spPr>
          <a:xfrm>
            <a:off x="679450" y="4714875"/>
            <a:ext cx="5438700" cy="4467300"/>
          </a:xfrm>
          <a:prstGeom prst="rect">
            <a:avLst/>
          </a:prstGeom>
        </p:spPr>
        <p:txBody>
          <a:bodyPr anchorCtr="0" anchor="t" bIns="47775" lIns="95550" spcFirstLastPara="1" rIns="95550" wrap="square" tIns="47775">
            <a:noAutofit/>
          </a:bodyPr>
          <a:lstStyle/>
          <a:p>
            <a:pPr indent="0" lvl="0" marL="0" rtl="0" algn="l">
              <a:spcBef>
                <a:spcPts val="360"/>
              </a:spcBef>
              <a:spcAft>
                <a:spcPts val="0"/>
              </a:spcAft>
              <a:buNone/>
            </a:pPr>
            <a:r>
              <a:t/>
            </a:r>
            <a:endParaRPr/>
          </a:p>
        </p:txBody>
      </p:sp>
      <p:sp>
        <p:nvSpPr>
          <p:cNvPr id="165" name="Google Shape;165;g117607ebaab_0_16:notes"/>
          <p:cNvSpPr/>
          <p:nvPr>
            <p:ph idx="2" type="sldImg"/>
          </p:nvPr>
        </p:nvSpPr>
        <p:spPr>
          <a:xfrm>
            <a:off x="917575" y="744538"/>
            <a:ext cx="4962600" cy="37227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0:notes"/>
          <p:cNvSpPr txBox="1"/>
          <p:nvPr>
            <p:ph idx="1" type="body"/>
          </p:nvPr>
        </p:nvSpPr>
        <p:spPr>
          <a:xfrm>
            <a:off x="679450" y="4714875"/>
            <a:ext cx="5438775" cy="4467225"/>
          </a:xfrm>
          <a:prstGeom prst="rect">
            <a:avLst/>
          </a:prstGeom>
        </p:spPr>
        <p:txBody>
          <a:bodyPr anchorCtr="0" anchor="t" bIns="47775" lIns="95550" spcFirstLastPara="1" rIns="95550" wrap="square" tIns="47775">
            <a:noAutofit/>
          </a:bodyPr>
          <a:lstStyle/>
          <a:p>
            <a:pPr indent="0" lvl="0" marL="0" rtl="0" algn="l">
              <a:spcBef>
                <a:spcPts val="360"/>
              </a:spcBef>
              <a:spcAft>
                <a:spcPts val="0"/>
              </a:spcAft>
              <a:buNone/>
            </a:pPr>
            <a:r>
              <a:t/>
            </a:r>
            <a:endParaRPr/>
          </a:p>
        </p:txBody>
      </p:sp>
      <p:sp>
        <p:nvSpPr>
          <p:cNvPr id="173" name="Google Shape;173;p10:notes"/>
          <p:cNvSpPr/>
          <p:nvPr>
            <p:ph idx="2" type="sldImg"/>
          </p:nvPr>
        </p:nvSpPr>
        <p:spPr>
          <a:xfrm>
            <a:off x="917575" y="744538"/>
            <a:ext cx="4962525"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3:notes"/>
          <p:cNvSpPr txBox="1"/>
          <p:nvPr>
            <p:ph idx="1" type="body"/>
          </p:nvPr>
        </p:nvSpPr>
        <p:spPr>
          <a:xfrm>
            <a:off x="679450" y="4714875"/>
            <a:ext cx="5438775" cy="4467225"/>
          </a:xfrm>
          <a:prstGeom prst="rect">
            <a:avLst/>
          </a:prstGeom>
        </p:spPr>
        <p:txBody>
          <a:bodyPr anchorCtr="0" anchor="t" bIns="47775" lIns="95550" spcFirstLastPara="1" rIns="95550" wrap="square" tIns="47775">
            <a:noAutofit/>
          </a:bodyPr>
          <a:lstStyle/>
          <a:p>
            <a:pPr indent="0" lvl="0" marL="0" rtl="0" algn="l">
              <a:spcBef>
                <a:spcPts val="360"/>
              </a:spcBef>
              <a:spcAft>
                <a:spcPts val="0"/>
              </a:spcAft>
              <a:buNone/>
            </a:pPr>
            <a:r>
              <a:t/>
            </a:r>
            <a:endParaRPr/>
          </a:p>
        </p:txBody>
      </p:sp>
      <p:sp>
        <p:nvSpPr>
          <p:cNvPr id="113" name="Google Shape;113;p3:notes"/>
          <p:cNvSpPr/>
          <p:nvPr>
            <p:ph idx="2" type="sldImg"/>
          </p:nvPr>
        </p:nvSpPr>
        <p:spPr>
          <a:xfrm>
            <a:off x="917575" y="744538"/>
            <a:ext cx="4962525"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5:notes"/>
          <p:cNvSpPr txBox="1"/>
          <p:nvPr>
            <p:ph idx="1" type="body"/>
          </p:nvPr>
        </p:nvSpPr>
        <p:spPr>
          <a:xfrm>
            <a:off x="679450" y="4714875"/>
            <a:ext cx="5438775" cy="4467225"/>
          </a:xfrm>
          <a:prstGeom prst="rect">
            <a:avLst/>
          </a:prstGeom>
        </p:spPr>
        <p:txBody>
          <a:bodyPr anchorCtr="0" anchor="t" bIns="47775" lIns="95550" spcFirstLastPara="1" rIns="95550" wrap="square" tIns="47775">
            <a:noAutofit/>
          </a:bodyPr>
          <a:lstStyle/>
          <a:p>
            <a:pPr indent="0" lvl="0" marL="0" rtl="0" algn="l">
              <a:spcBef>
                <a:spcPts val="360"/>
              </a:spcBef>
              <a:spcAft>
                <a:spcPts val="0"/>
              </a:spcAft>
              <a:buNone/>
            </a:pPr>
            <a:r>
              <a:t/>
            </a:r>
            <a:endParaRPr/>
          </a:p>
        </p:txBody>
      </p:sp>
      <p:sp>
        <p:nvSpPr>
          <p:cNvPr id="119" name="Google Shape;119;p5:notes"/>
          <p:cNvSpPr/>
          <p:nvPr>
            <p:ph idx="2" type="sldImg"/>
          </p:nvPr>
        </p:nvSpPr>
        <p:spPr>
          <a:xfrm>
            <a:off x="917575" y="744538"/>
            <a:ext cx="4962525"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17607ebaab_0_1:notes"/>
          <p:cNvSpPr txBox="1"/>
          <p:nvPr>
            <p:ph idx="1" type="body"/>
          </p:nvPr>
        </p:nvSpPr>
        <p:spPr>
          <a:xfrm>
            <a:off x="679450" y="4714875"/>
            <a:ext cx="5438700" cy="4467300"/>
          </a:xfrm>
          <a:prstGeom prst="rect">
            <a:avLst/>
          </a:prstGeom>
        </p:spPr>
        <p:txBody>
          <a:bodyPr anchorCtr="0" anchor="t" bIns="47775" lIns="95550" spcFirstLastPara="1" rIns="95550" wrap="square" tIns="47775">
            <a:noAutofit/>
          </a:bodyPr>
          <a:lstStyle/>
          <a:p>
            <a:pPr indent="0" lvl="0" marL="0" rtl="0" algn="l">
              <a:spcBef>
                <a:spcPts val="360"/>
              </a:spcBef>
              <a:spcAft>
                <a:spcPts val="0"/>
              </a:spcAft>
              <a:buNone/>
            </a:pPr>
            <a:r>
              <a:t/>
            </a:r>
            <a:endParaRPr/>
          </a:p>
        </p:txBody>
      </p:sp>
      <p:sp>
        <p:nvSpPr>
          <p:cNvPr id="125" name="Google Shape;125;g117607ebaab_0_1:notes"/>
          <p:cNvSpPr/>
          <p:nvPr>
            <p:ph idx="2" type="sldImg"/>
          </p:nvPr>
        </p:nvSpPr>
        <p:spPr>
          <a:xfrm>
            <a:off x="917575" y="744538"/>
            <a:ext cx="4962600" cy="37227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17607ebaab_0_28:notes"/>
          <p:cNvSpPr txBox="1"/>
          <p:nvPr>
            <p:ph idx="1" type="body"/>
          </p:nvPr>
        </p:nvSpPr>
        <p:spPr>
          <a:xfrm>
            <a:off x="679450" y="4714875"/>
            <a:ext cx="5438700" cy="4467300"/>
          </a:xfrm>
          <a:prstGeom prst="rect">
            <a:avLst/>
          </a:prstGeom>
        </p:spPr>
        <p:txBody>
          <a:bodyPr anchorCtr="0" anchor="t" bIns="47775" lIns="95550" spcFirstLastPara="1" rIns="95550" wrap="square" tIns="47775">
            <a:noAutofit/>
          </a:bodyPr>
          <a:lstStyle/>
          <a:p>
            <a:pPr indent="0" lvl="0" marL="0" rtl="0" algn="l">
              <a:spcBef>
                <a:spcPts val="360"/>
              </a:spcBef>
              <a:spcAft>
                <a:spcPts val="0"/>
              </a:spcAft>
              <a:buNone/>
            </a:pPr>
            <a:r>
              <a:t/>
            </a:r>
            <a:endParaRPr/>
          </a:p>
        </p:txBody>
      </p:sp>
      <p:sp>
        <p:nvSpPr>
          <p:cNvPr id="131" name="Google Shape;131;g117607ebaab_0_28:notes"/>
          <p:cNvSpPr/>
          <p:nvPr>
            <p:ph idx="2" type="sldImg"/>
          </p:nvPr>
        </p:nvSpPr>
        <p:spPr>
          <a:xfrm>
            <a:off x="917575" y="744538"/>
            <a:ext cx="4962600" cy="37227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17607ebaab_0_36:notes"/>
          <p:cNvSpPr txBox="1"/>
          <p:nvPr>
            <p:ph idx="1" type="body"/>
          </p:nvPr>
        </p:nvSpPr>
        <p:spPr>
          <a:xfrm>
            <a:off x="679450" y="4714875"/>
            <a:ext cx="5438700" cy="4467300"/>
          </a:xfrm>
          <a:prstGeom prst="rect">
            <a:avLst/>
          </a:prstGeom>
        </p:spPr>
        <p:txBody>
          <a:bodyPr anchorCtr="0" anchor="t" bIns="47775" lIns="95550" spcFirstLastPara="1" rIns="95550" wrap="square" tIns="47775">
            <a:noAutofit/>
          </a:bodyPr>
          <a:lstStyle/>
          <a:p>
            <a:pPr indent="0" lvl="0" marL="0" rtl="0" algn="l">
              <a:spcBef>
                <a:spcPts val="360"/>
              </a:spcBef>
              <a:spcAft>
                <a:spcPts val="0"/>
              </a:spcAft>
              <a:buNone/>
            </a:pPr>
            <a:r>
              <a:t/>
            </a:r>
            <a:endParaRPr/>
          </a:p>
        </p:txBody>
      </p:sp>
      <p:sp>
        <p:nvSpPr>
          <p:cNvPr id="137" name="Google Shape;137;g117607ebaab_0_36:notes"/>
          <p:cNvSpPr/>
          <p:nvPr>
            <p:ph idx="2" type="sldImg"/>
          </p:nvPr>
        </p:nvSpPr>
        <p:spPr>
          <a:xfrm>
            <a:off x="917575" y="744538"/>
            <a:ext cx="4962600" cy="37227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9:notes"/>
          <p:cNvSpPr txBox="1"/>
          <p:nvPr>
            <p:ph idx="1" type="body"/>
          </p:nvPr>
        </p:nvSpPr>
        <p:spPr>
          <a:xfrm>
            <a:off x="679450" y="4714875"/>
            <a:ext cx="5438775" cy="4467225"/>
          </a:xfrm>
          <a:prstGeom prst="rect">
            <a:avLst/>
          </a:prstGeom>
        </p:spPr>
        <p:txBody>
          <a:bodyPr anchorCtr="0" anchor="t" bIns="47775" lIns="95550" spcFirstLastPara="1" rIns="95550" wrap="square" tIns="47775">
            <a:noAutofit/>
          </a:bodyPr>
          <a:lstStyle/>
          <a:p>
            <a:pPr indent="0" lvl="0" marL="0" rtl="0" algn="l">
              <a:spcBef>
                <a:spcPts val="360"/>
              </a:spcBef>
              <a:spcAft>
                <a:spcPts val="0"/>
              </a:spcAft>
              <a:buNone/>
            </a:pPr>
            <a:r>
              <a:t/>
            </a:r>
            <a:endParaRPr/>
          </a:p>
        </p:txBody>
      </p:sp>
      <p:sp>
        <p:nvSpPr>
          <p:cNvPr id="144" name="Google Shape;144;p9:notes"/>
          <p:cNvSpPr/>
          <p:nvPr>
            <p:ph idx="2" type="sldImg"/>
          </p:nvPr>
        </p:nvSpPr>
        <p:spPr>
          <a:xfrm>
            <a:off x="917575" y="744538"/>
            <a:ext cx="4962525"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17607ebaab_0_67:notes"/>
          <p:cNvSpPr txBox="1"/>
          <p:nvPr>
            <p:ph idx="1" type="body"/>
          </p:nvPr>
        </p:nvSpPr>
        <p:spPr>
          <a:xfrm>
            <a:off x="679450" y="4714875"/>
            <a:ext cx="5438700" cy="4467300"/>
          </a:xfrm>
          <a:prstGeom prst="rect">
            <a:avLst/>
          </a:prstGeom>
        </p:spPr>
        <p:txBody>
          <a:bodyPr anchorCtr="0" anchor="t" bIns="47775" lIns="95550" spcFirstLastPara="1" rIns="95550" wrap="square" tIns="47775">
            <a:noAutofit/>
          </a:bodyPr>
          <a:lstStyle/>
          <a:p>
            <a:pPr indent="0" lvl="0" marL="0" rtl="0" algn="l">
              <a:spcBef>
                <a:spcPts val="360"/>
              </a:spcBef>
              <a:spcAft>
                <a:spcPts val="0"/>
              </a:spcAft>
              <a:buNone/>
            </a:pPr>
            <a:r>
              <a:t/>
            </a:r>
            <a:endParaRPr/>
          </a:p>
        </p:txBody>
      </p:sp>
      <p:sp>
        <p:nvSpPr>
          <p:cNvPr id="151" name="Google Shape;151;g117607ebaab_0_67:notes"/>
          <p:cNvSpPr/>
          <p:nvPr>
            <p:ph idx="2" type="sldImg"/>
          </p:nvPr>
        </p:nvSpPr>
        <p:spPr>
          <a:xfrm>
            <a:off x="917575" y="744538"/>
            <a:ext cx="4962600" cy="37227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17607ebaab_0_61:notes"/>
          <p:cNvSpPr txBox="1"/>
          <p:nvPr>
            <p:ph idx="1" type="body"/>
          </p:nvPr>
        </p:nvSpPr>
        <p:spPr>
          <a:xfrm>
            <a:off x="679450" y="4714875"/>
            <a:ext cx="5438700" cy="4467300"/>
          </a:xfrm>
          <a:prstGeom prst="rect">
            <a:avLst/>
          </a:prstGeom>
        </p:spPr>
        <p:txBody>
          <a:bodyPr anchorCtr="0" anchor="t" bIns="47775" lIns="95550" spcFirstLastPara="1" rIns="95550" wrap="square" tIns="47775">
            <a:noAutofit/>
          </a:bodyPr>
          <a:lstStyle/>
          <a:p>
            <a:pPr indent="0" lvl="0" marL="0" rtl="0" algn="l">
              <a:spcBef>
                <a:spcPts val="360"/>
              </a:spcBef>
              <a:spcAft>
                <a:spcPts val="0"/>
              </a:spcAft>
              <a:buNone/>
            </a:pPr>
            <a:r>
              <a:t/>
            </a:r>
            <a:endParaRPr/>
          </a:p>
        </p:txBody>
      </p:sp>
      <p:sp>
        <p:nvSpPr>
          <p:cNvPr id="158" name="Google Shape;158;g117607ebaab_0_61:notes"/>
          <p:cNvSpPr/>
          <p:nvPr>
            <p:ph idx="2" type="sldImg"/>
          </p:nvPr>
        </p:nvSpPr>
        <p:spPr>
          <a:xfrm>
            <a:off x="917575" y="744538"/>
            <a:ext cx="4962600" cy="37227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type="title">
  <p:cSld name="TITLE">
    <p:spTree>
      <p:nvGrpSpPr>
        <p:cNvPr id="16" name="Shape 16"/>
        <p:cNvGrpSpPr/>
        <p:nvPr/>
      </p:nvGrpSpPr>
      <p:grpSpPr>
        <a:xfrm>
          <a:off x="0" y="0"/>
          <a:ext cx="0" cy="0"/>
          <a:chOff x="0" y="0"/>
          <a:chExt cx="0" cy="0"/>
        </a:xfrm>
      </p:grpSpPr>
      <p:sp>
        <p:nvSpPr>
          <p:cNvPr id="17" name="Google Shape;17;p12"/>
          <p:cNvSpPr/>
          <p:nvPr/>
        </p:nvSpPr>
        <p:spPr>
          <a:xfrm>
            <a:off x="0" y="0"/>
            <a:ext cx="9144000" cy="5516563"/>
          </a:xfrm>
          <a:prstGeom prst="rect">
            <a:avLst/>
          </a:prstGeom>
          <a:solidFill>
            <a:srgbClr val="B4DC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 name="Google Shape;18;p12"/>
          <p:cNvSpPr txBox="1"/>
          <p:nvPr>
            <p:ph type="ctrTitle"/>
          </p:nvPr>
        </p:nvSpPr>
        <p:spPr>
          <a:xfrm>
            <a:off x="179512" y="404664"/>
            <a:ext cx="8569200" cy="3384376"/>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b="1">
                <a:solidFill>
                  <a:srgbClr val="004B32"/>
                </a:solidFill>
                <a:latin typeface=" Arial"/>
                <a:ea typeface=" Arial"/>
                <a:cs typeface=" Arial"/>
                <a:sym typeface=" 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2"/>
          <p:cNvSpPr txBox="1"/>
          <p:nvPr>
            <p:ph idx="1" type="subTitle"/>
          </p:nvPr>
        </p:nvSpPr>
        <p:spPr>
          <a:xfrm>
            <a:off x="179511" y="3886200"/>
            <a:ext cx="8569201" cy="1080000"/>
          </a:xfrm>
          <a:prstGeom prst="rect">
            <a:avLst/>
          </a:prstGeom>
          <a:noFill/>
          <a:ln>
            <a:noFill/>
          </a:ln>
        </p:spPr>
        <p:txBody>
          <a:bodyPr anchorCtr="0" anchor="t" bIns="45700" lIns="91425" spcFirstLastPara="1" rIns="91425" wrap="square" tIns="45700">
            <a:noAutofit/>
          </a:bodyPr>
          <a:lstStyle>
            <a:lvl1pPr lvl="0" algn="l">
              <a:spcBef>
                <a:spcPts val="480"/>
              </a:spcBef>
              <a:spcAft>
                <a:spcPts val="0"/>
              </a:spcAft>
              <a:buClr>
                <a:srgbClr val="004B32"/>
              </a:buClr>
              <a:buSzPts val="2400"/>
              <a:buNone/>
              <a:defRPr sz="2400">
                <a:solidFill>
                  <a:srgbClr val="004B32"/>
                </a:solidFill>
                <a:latin typeface=" Arial"/>
                <a:ea typeface=" Arial"/>
                <a:cs typeface=" Arial"/>
                <a:sym typeface=" Aria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kaler Titel und Text" type="vertTitleAndTx">
  <p:cSld name="VERTICAL_TITLE_AND_VERTICAL_TEXT">
    <p:spTree>
      <p:nvGrpSpPr>
        <p:cNvPr id="66" name="Shape 66"/>
        <p:cNvGrpSpPr/>
        <p:nvPr/>
      </p:nvGrpSpPr>
      <p:grpSpPr>
        <a:xfrm>
          <a:off x="0" y="0"/>
          <a:ext cx="0" cy="0"/>
          <a:chOff x="0" y="0"/>
          <a:chExt cx="0" cy="0"/>
        </a:xfrm>
      </p:grpSpPr>
      <p:sp>
        <p:nvSpPr>
          <p:cNvPr id="67" name="Google Shape;67;p21"/>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1"/>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rgbClr val="004B32"/>
              </a:buClr>
              <a:buSzPts val="1800"/>
              <a:buChar char="•"/>
              <a:defRPr/>
            </a:lvl1pPr>
            <a:lvl2pPr indent="-342900" lvl="1" marL="914400" algn="l">
              <a:spcBef>
                <a:spcPts val="360"/>
              </a:spcBef>
              <a:spcAft>
                <a:spcPts val="0"/>
              </a:spcAft>
              <a:buClr>
                <a:srgbClr val="004B32"/>
              </a:buClr>
              <a:buSzPts val="1800"/>
              <a:buChar char="–"/>
              <a:defRPr/>
            </a:lvl2pPr>
            <a:lvl3pPr indent="-342900" lvl="2" marL="1371600" algn="l">
              <a:spcBef>
                <a:spcPts val="360"/>
              </a:spcBef>
              <a:spcAft>
                <a:spcPts val="0"/>
              </a:spcAft>
              <a:buClr>
                <a:srgbClr val="004B32"/>
              </a:buClr>
              <a:buSzPts val="1800"/>
              <a:buChar char="•"/>
              <a:defRPr/>
            </a:lvl3pPr>
            <a:lvl4pPr indent="-342900" lvl="3" marL="1828800" algn="l">
              <a:spcBef>
                <a:spcPts val="360"/>
              </a:spcBef>
              <a:spcAft>
                <a:spcPts val="0"/>
              </a:spcAft>
              <a:buClr>
                <a:srgbClr val="004B32"/>
              </a:buClr>
              <a:buSzPts val="1800"/>
              <a:buChar char="–"/>
              <a:defRPr/>
            </a:lvl4pPr>
            <a:lvl5pPr indent="-342900" lvl="4" marL="2286000" algn="l">
              <a:spcBef>
                <a:spcPts val="360"/>
              </a:spcBef>
              <a:spcAft>
                <a:spcPts val="0"/>
              </a:spcAft>
              <a:buClr>
                <a:srgbClr val="004B32"/>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9" name="Google Shape;69;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Leer">
  <p:cSld name="2_Leer">
    <p:spTree>
      <p:nvGrpSpPr>
        <p:cNvPr id="72" name="Shape 72"/>
        <p:cNvGrpSpPr/>
        <p:nvPr/>
      </p:nvGrpSpPr>
      <p:grpSpPr>
        <a:xfrm>
          <a:off x="0" y="0"/>
          <a:ext cx="0" cy="0"/>
          <a:chOff x="0" y="0"/>
          <a:chExt cx="0" cy="0"/>
        </a:xfrm>
      </p:grpSpPr>
      <p:sp>
        <p:nvSpPr>
          <p:cNvPr id="73" name="Google Shape;73;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2"/>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2"/>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Leer">
  <p:cSld name="3_Leer">
    <p:spTree>
      <p:nvGrpSpPr>
        <p:cNvPr id="76" name="Shape 76"/>
        <p:cNvGrpSpPr/>
        <p:nvPr/>
      </p:nvGrpSpPr>
      <p:grpSpPr>
        <a:xfrm>
          <a:off x="0" y="0"/>
          <a:ext cx="0" cy="0"/>
          <a:chOff x="0" y="0"/>
          <a:chExt cx="0" cy="0"/>
        </a:xfrm>
      </p:grpSpPr>
      <p:sp>
        <p:nvSpPr>
          <p:cNvPr id="77" name="Google Shape;77;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3"/>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3"/>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Leer">
  <p:cSld name="4_Leer">
    <p:spTree>
      <p:nvGrpSpPr>
        <p:cNvPr id="80" name="Shape 80"/>
        <p:cNvGrpSpPr/>
        <p:nvPr/>
      </p:nvGrpSpPr>
      <p:grpSpPr>
        <a:xfrm>
          <a:off x="0" y="0"/>
          <a:ext cx="0" cy="0"/>
          <a:chOff x="0" y="0"/>
          <a:chExt cx="0" cy="0"/>
        </a:xfrm>
      </p:grpSpPr>
      <p:sp>
        <p:nvSpPr>
          <p:cNvPr id="81" name="Google Shape;81;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4"/>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4"/>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Leer">
  <p:cSld name="6_Leer">
    <p:spTree>
      <p:nvGrpSpPr>
        <p:cNvPr id="84" name="Shape 84"/>
        <p:cNvGrpSpPr/>
        <p:nvPr/>
      </p:nvGrpSpPr>
      <p:grpSpPr>
        <a:xfrm>
          <a:off x="0" y="0"/>
          <a:ext cx="0" cy="0"/>
          <a:chOff x="0" y="0"/>
          <a:chExt cx="0" cy="0"/>
        </a:xfrm>
      </p:grpSpPr>
      <p:sp>
        <p:nvSpPr>
          <p:cNvPr id="85" name="Google Shape;85;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25"/>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5"/>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Leer">
  <p:cSld name="7_Leer">
    <p:spTree>
      <p:nvGrpSpPr>
        <p:cNvPr id="88" name="Shape 88"/>
        <p:cNvGrpSpPr/>
        <p:nvPr/>
      </p:nvGrpSpPr>
      <p:grpSpPr>
        <a:xfrm>
          <a:off x="0" y="0"/>
          <a:ext cx="0" cy="0"/>
          <a:chOff x="0" y="0"/>
          <a:chExt cx="0" cy="0"/>
        </a:xfrm>
      </p:grpSpPr>
      <p:sp>
        <p:nvSpPr>
          <p:cNvPr id="89" name="Google Shape;89;p2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6"/>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6"/>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Leer">
  <p:cSld name="8_Leer">
    <p:spTree>
      <p:nvGrpSpPr>
        <p:cNvPr id="92" name="Shape 92"/>
        <p:cNvGrpSpPr/>
        <p:nvPr/>
      </p:nvGrpSpPr>
      <p:grpSpPr>
        <a:xfrm>
          <a:off x="0" y="0"/>
          <a:ext cx="0" cy="0"/>
          <a:chOff x="0" y="0"/>
          <a:chExt cx="0" cy="0"/>
        </a:xfrm>
      </p:grpSpPr>
      <p:sp>
        <p:nvSpPr>
          <p:cNvPr id="93" name="Google Shape;93;p2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7"/>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27"/>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rmal">
  <p:cSld name="Normal">
    <p:spTree>
      <p:nvGrpSpPr>
        <p:cNvPr id="96" name="Shape 96"/>
        <p:cNvGrpSpPr/>
        <p:nvPr/>
      </p:nvGrpSpPr>
      <p:grpSpPr>
        <a:xfrm>
          <a:off x="0" y="0"/>
          <a:ext cx="0" cy="0"/>
          <a:chOff x="0" y="0"/>
          <a:chExt cx="0" cy="0"/>
        </a:xfrm>
      </p:grpSpPr>
      <p:sp>
        <p:nvSpPr>
          <p:cNvPr id="97" name="Google Shape;97;p28"/>
          <p:cNvSpPr/>
          <p:nvPr/>
        </p:nvSpPr>
        <p:spPr>
          <a:xfrm>
            <a:off x="7994650" y="1100138"/>
            <a:ext cx="1150938" cy="5757862"/>
          </a:xfrm>
          <a:prstGeom prst="rect">
            <a:avLst/>
          </a:prstGeom>
          <a:solidFill>
            <a:schemeClr val="folHlink"/>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98" name="Google Shape;98;p28"/>
          <p:cNvSpPr txBox="1"/>
          <p:nvPr/>
        </p:nvSpPr>
        <p:spPr>
          <a:xfrm>
            <a:off x="7953375" y="6221413"/>
            <a:ext cx="1187450" cy="3968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fr-CH" sz="1000" u="none" cap="none" strike="noStrike">
                <a:solidFill>
                  <a:schemeClr val="lt1"/>
                </a:solidFill>
                <a:latin typeface="Arial Narrow"/>
                <a:ea typeface="Arial Narrow"/>
                <a:cs typeface="Arial Narrow"/>
                <a:sym typeface="Arial Narrow"/>
              </a:rPr>
              <a:t>Jetzt.</a:t>
            </a:r>
            <a:br>
              <a:rPr b="0" i="0" lang="fr-CH" sz="1000" u="none" cap="none" strike="noStrike">
                <a:solidFill>
                  <a:schemeClr val="lt1"/>
                </a:solidFill>
                <a:latin typeface="Arial Narrow"/>
                <a:ea typeface="Arial Narrow"/>
                <a:cs typeface="Arial Narrow"/>
                <a:sym typeface="Arial Narrow"/>
              </a:rPr>
            </a:br>
            <a:r>
              <a:rPr b="0" i="0" lang="fr-CH" sz="1000" u="none" cap="none" strike="noStrike">
                <a:solidFill>
                  <a:schemeClr val="lt1"/>
                </a:solidFill>
                <a:latin typeface="Arial Narrow"/>
                <a:ea typeface="Arial Narrow"/>
                <a:cs typeface="Arial Narrow"/>
                <a:sym typeface="Arial Narrow"/>
              </a:rPr>
              <a:t>Aber auch morgen.</a:t>
            </a:r>
            <a:endParaRPr/>
          </a:p>
        </p:txBody>
      </p:sp>
      <p:pic>
        <p:nvPicPr>
          <p:cNvPr descr="LOGO_GLP_FARBIG" id="99" name="Google Shape;99;p28"/>
          <p:cNvPicPr preferRelativeResize="0"/>
          <p:nvPr/>
        </p:nvPicPr>
        <p:blipFill rotWithShape="1">
          <a:blip r:embed="rId2">
            <a:alphaModFix/>
          </a:blip>
          <a:srcRect b="0" l="0" r="0" t="0"/>
          <a:stretch/>
        </p:blipFill>
        <p:spPr>
          <a:xfrm>
            <a:off x="8183563" y="188913"/>
            <a:ext cx="644525" cy="769937"/>
          </a:xfrm>
          <a:prstGeom prst="rect">
            <a:avLst/>
          </a:prstGeom>
          <a:noFill/>
          <a:ln>
            <a:noFill/>
          </a:ln>
        </p:spPr>
      </p:pic>
      <p:grpSp>
        <p:nvGrpSpPr>
          <p:cNvPr id="100" name="Google Shape;100;p28"/>
          <p:cNvGrpSpPr/>
          <p:nvPr/>
        </p:nvGrpSpPr>
        <p:grpSpPr>
          <a:xfrm>
            <a:off x="0" y="6318250"/>
            <a:ext cx="8039100" cy="539750"/>
            <a:chOff x="0" y="3980"/>
            <a:chExt cx="5064" cy="340"/>
          </a:xfrm>
        </p:grpSpPr>
        <p:sp>
          <p:nvSpPr>
            <p:cNvPr id="101" name="Google Shape;101;p28"/>
            <p:cNvSpPr/>
            <p:nvPr/>
          </p:nvSpPr>
          <p:spPr>
            <a:xfrm>
              <a:off x="0" y="3980"/>
              <a:ext cx="5064" cy="340"/>
            </a:xfrm>
            <a:prstGeom prst="rect">
              <a:avLst/>
            </a:prstGeom>
            <a:solidFill>
              <a:schemeClr val="folHlink">
                <a:alpha val="24705"/>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102" name="Google Shape;102;p28"/>
            <p:cNvSpPr txBox="1"/>
            <p:nvPr/>
          </p:nvSpPr>
          <p:spPr>
            <a:xfrm>
              <a:off x="2200" y="4047"/>
              <a:ext cx="2268" cy="96"/>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t/>
              </a:r>
              <a:endParaRPr b="0" i="0" sz="1000" u="none" cap="none" strike="noStrike">
                <a:solidFill>
                  <a:schemeClr val="lt2"/>
                </a:solidFill>
                <a:latin typeface="Arial Narrow"/>
                <a:ea typeface="Arial Narrow"/>
                <a:cs typeface="Arial Narrow"/>
                <a:sym typeface="Arial Narrow"/>
              </a:endParaRPr>
            </a:p>
          </p:txBody>
        </p:sp>
      </p:grpSp>
      <p:sp>
        <p:nvSpPr>
          <p:cNvPr id="103" name="Google Shape;103;p28"/>
          <p:cNvSpPr txBox="1"/>
          <p:nvPr>
            <p:ph idx="1" type="body"/>
          </p:nvPr>
        </p:nvSpPr>
        <p:spPr>
          <a:xfrm>
            <a:off x="996949" y="1364343"/>
            <a:ext cx="6956425" cy="4857069"/>
          </a:xfrm>
          <a:prstGeom prst="rect">
            <a:avLst/>
          </a:prstGeom>
          <a:noFill/>
          <a:ln>
            <a:noFill/>
          </a:ln>
        </p:spPr>
        <p:txBody>
          <a:bodyPr anchorCtr="0" anchor="t" bIns="45700" lIns="91425" spcFirstLastPara="1" rIns="91425" wrap="square" tIns="45700">
            <a:noAutofit/>
          </a:bodyPr>
          <a:lstStyle>
            <a:lvl1pPr indent="-355600" lvl="0" marL="457200" algn="l">
              <a:spcBef>
                <a:spcPts val="400"/>
              </a:spcBef>
              <a:spcAft>
                <a:spcPts val="0"/>
              </a:spcAft>
              <a:buClr>
                <a:srgbClr val="004B32"/>
              </a:buClr>
              <a:buSzPts val="2000"/>
              <a:buChar char="•"/>
              <a:defRPr sz="2000">
                <a:latin typeface="Arial Narrow"/>
                <a:ea typeface="Arial Narrow"/>
                <a:cs typeface="Arial Narrow"/>
                <a:sym typeface="Arial Narrow"/>
              </a:defRPr>
            </a:lvl1pPr>
            <a:lvl2pPr indent="-342900" lvl="1" marL="914400" algn="l">
              <a:spcBef>
                <a:spcPts val="360"/>
              </a:spcBef>
              <a:spcAft>
                <a:spcPts val="0"/>
              </a:spcAft>
              <a:buClr>
                <a:srgbClr val="004B32"/>
              </a:buClr>
              <a:buSzPts val="1800"/>
              <a:buChar char="–"/>
              <a:defRPr sz="1800">
                <a:latin typeface="Arial Narrow"/>
                <a:ea typeface="Arial Narrow"/>
                <a:cs typeface="Arial Narrow"/>
                <a:sym typeface="Arial Narrow"/>
              </a:defRPr>
            </a:lvl2pPr>
            <a:lvl3pPr indent="-330200" lvl="2" marL="1371600" algn="l">
              <a:spcBef>
                <a:spcPts val="320"/>
              </a:spcBef>
              <a:spcAft>
                <a:spcPts val="0"/>
              </a:spcAft>
              <a:buClr>
                <a:srgbClr val="004B32"/>
              </a:buClr>
              <a:buSzPts val="1600"/>
              <a:buChar char="•"/>
              <a:defRPr sz="1600"/>
            </a:lvl3pPr>
            <a:lvl4pPr indent="-317500" lvl="3" marL="1828800" algn="l">
              <a:spcBef>
                <a:spcPts val="280"/>
              </a:spcBef>
              <a:spcAft>
                <a:spcPts val="0"/>
              </a:spcAft>
              <a:buClr>
                <a:srgbClr val="004B32"/>
              </a:buClr>
              <a:buSzPts val="1400"/>
              <a:buChar char="–"/>
              <a:defRPr sz="1400"/>
            </a:lvl4pPr>
            <a:lvl5pPr indent="-304800" lvl="4" marL="2286000" algn="l">
              <a:spcBef>
                <a:spcPts val="240"/>
              </a:spcBef>
              <a:spcAft>
                <a:spcPts val="0"/>
              </a:spcAft>
              <a:buClr>
                <a:srgbClr val="004B32"/>
              </a:buClr>
              <a:buSzPts val="1200"/>
              <a:buChar char="»"/>
              <a:defRPr sz="1200"/>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04" name="Google Shape;104;p28"/>
          <p:cNvSpPr txBox="1"/>
          <p:nvPr>
            <p:ph type="title"/>
          </p:nvPr>
        </p:nvSpPr>
        <p:spPr>
          <a:xfrm>
            <a:off x="996948" y="274638"/>
            <a:ext cx="7689851"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b="1" sz="2400">
                <a:solidFill>
                  <a:schemeClr val="dk1"/>
                </a:solidFill>
                <a:latin typeface="Arial Narrow"/>
                <a:ea typeface="Arial Narrow"/>
                <a:cs typeface="Arial Narrow"/>
                <a:sym typeface="Arial Narrow"/>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28"/>
          <p:cNvSpPr txBox="1"/>
          <p:nvPr>
            <p:ph idx="11" type="ftr"/>
          </p:nvPr>
        </p:nvSpPr>
        <p:spPr>
          <a:xfrm>
            <a:off x="996950" y="6259513"/>
            <a:ext cx="6956425" cy="47625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b="0" sz="1200">
                <a:latin typeface="Arial Narrow"/>
                <a:ea typeface="Arial Narrow"/>
                <a:cs typeface="Arial Narrow"/>
                <a:sym typeface="Arial Narrow"/>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20" name="Shape 20"/>
        <p:cNvGrpSpPr/>
        <p:nvPr/>
      </p:nvGrpSpPr>
      <p:grpSpPr>
        <a:xfrm>
          <a:off x="0" y="0"/>
          <a:ext cx="0" cy="0"/>
          <a:chOff x="0" y="0"/>
          <a:chExt cx="0" cy="0"/>
        </a:xfrm>
      </p:grpSpPr>
      <p:sp>
        <p:nvSpPr>
          <p:cNvPr id="21" name="Google Shape;2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13"/>
          <p:cNvSpPr txBox="1"/>
          <p:nvPr>
            <p:ph idx="1" type="body"/>
          </p:nvPr>
        </p:nvSpPr>
        <p:spPr>
          <a:xfrm>
            <a:off x="457200" y="1600200"/>
            <a:ext cx="8229600" cy="4060825"/>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rgbClr val="004B32"/>
              </a:buClr>
              <a:buSzPts val="3200"/>
              <a:buChar char="•"/>
              <a:defRPr>
                <a:latin typeface="Arial"/>
                <a:ea typeface="Arial"/>
                <a:cs typeface="Arial"/>
                <a:sym typeface="Arial"/>
              </a:defRPr>
            </a:lvl1pPr>
            <a:lvl2pPr indent="-406400" lvl="1" marL="914400" algn="l">
              <a:spcBef>
                <a:spcPts val="560"/>
              </a:spcBef>
              <a:spcAft>
                <a:spcPts val="0"/>
              </a:spcAft>
              <a:buClr>
                <a:srgbClr val="004B32"/>
              </a:buClr>
              <a:buSzPts val="2800"/>
              <a:buChar char="–"/>
              <a:defRPr>
                <a:latin typeface="Arial"/>
                <a:ea typeface="Arial"/>
                <a:cs typeface="Arial"/>
                <a:sym typeface="Arial"/>
              </a:defRPr>
            </a:lvl2pPr>
            <a:lvl3pPr indent="-381000" lvl="2" marL="1371600" algn="l">
              <a:spcBef>
                <a:spcPts val="480"/>
              </a:spcBef>
              <a:spcAft>
                <a:spcPts val="0"/>
              </a:spcAft>
              <a:buClr>
                <a:srgbClr val="004B32"/>
              </a:buClr>
              <a:buSzPts val="2400"/>
              <a:buChar char="•"/>
              <a:defRPr>
                <a:latin typeface="Arial"/>
                <a:ea typeface="Arial"/>
                <a:cs typeface="Arial"/>
                <a:sym typeface="Arial"/>
              </a:defRPr>
            </a:lvl3pPr>
            <a:lvl4pPr indent="-355600" lvl="3" marL="1828800" algn="l">
              <a:spcBef>
                <a:spcPts val="400"/>
              </a:spcBef>
              <a:spcAft>
                <a:spcPts val="0"/>
              </a:spcAft>
              <a:buClr>
                <a:srgbClr val="004B32"/>
              </a:buClr>
              <a:buSzPts val="2000"/>
              <a:buChar char="–"/>
              <a:defRPr>
                <a:latin typeface="Arial"/>
                <a:ea typeface="Arial"/>
                <a:cs typeface="Arial"/>
                <a:sym typeface="Arial"/>
              </a:defRPr>
            </a:lvl4pPr>
            <a:lvl5pPr indent="-355600" lvl="4" marL="2286000" algn="l">
              <a:spcBef>
                <a:spcPts val="400"/>
              </a:spcBef>
              <a:spcAft>
                <a:spcPts val="0"/>
              </a:spcAft>
              <a:buClr>
                <a:srgbClr val="004B32"/>
              </a:buClr>
              <a:buSzPts val="2000"/>
              <a:buChar char="»"/>
              <a:defRPr>
                <a:latin typeface="Arial"/>
                <a:ea typeface="Arial"/>
                <a:cs typeface="Arial"/>
                <a:sym typeface="Arial"/>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3" name="Google Shape;23;p13"/>
          <p:cNvSpPr txBox="1"/>
          <p:nvPr>
            <p:ph idx="10" type="dt"/>
          </p:nvPr>
        </p:nvSpPr>
        <p:spPr>
          <a:xfrm>
            <a:off x="457200" y="6237288"/>
            <a:ext cx="4319588"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898989"/>
                </a:solidFill>
                <a:latin typeface=" Arial"/>
                <a:ea typeface=" Arial"/>
                <a:cs typeface=" Arial"/>
                <a:sym typeface=" 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3"/>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898989"/>
                </a:solidFill>
                <a:latin typeface=" Arial"/>
                <a:ea typeface=" Arial"/>
                <a:cs typeface=" Arial"/>
                <a:sym typeface=" 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3"/>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wei Inhalte" type="twoObj">
  <p:cSld name="TWO_OBJECTS">
    <p:spTree>
      <p:nvGrpSpPr>
        <p:cNvPr id="26" name="Shape 26"/>
        <p:cNvGrpSpPr/>
        <p:nvPr/>
      </p:nvGrpSpPr>
      <p:grpSpPr>
        <a:xfrm>
          <a:off x="0" y="0"/>
          <a:ext cx="0" cy="0"/>
          <a:chOff x="0" y="0"/>
          <a:chExt cx="0" cy="0"/>
        </a:xfrm>
      </p:grpSpPr>
      <p:sp>
        <p:nvSpPr>
          <p:cNvPr id="27" name="Google Shape;27;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14"/>
          <p:cNvSpPr txBox="1"/>
          <p:nvPr>
            <p:ph idx="1" type="body"/>
          </p:nvPr>
        </p:nvSpPr>
        <p:spPr>
          <a:xfrm>
            <a:off x="457200" y="1600200"/>
            <a:ext cx="4038600" cy="4060825"/>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rgbClr val="004B32"/>
              </a:buClr>
              <a:buSzPts val="2800"/>
              <a:buChar char="•"/>
              <a:defRPr sz="2800"/>
            </a:lvl1pPr>
            <a:lvl2pPr indent="-381000" lvl="1" marL="914400" algn="l">
              <a:spcBef>
                <a:spcPts val="480"/>
              </a:spcBef>
              <a:spcAft>
                <a:spcPts val="0"/>
              </a:spcAft>
              <a:buClr>
                <a:srgbClr val="004B32"/>
              </a:buClr>
              <a:buSzPts val="2400"/>
              <a:buChar char="–"/>
              <a:defRPr sz="2400"/>
            </a:lvl2pPr>
            <a:lvl3pPr indent="-355600" lvl="2" marL="1371600" algn="l">
              <a:spcBef>
                <a:spcPts val="400"/>
              </a:spcBef>
              <a:spcAft>
                <a:spcPts val="0"/>
              </a:spcAft>
              <a:buClr>
                <a:srgbClr val="004B32"/>
              </a:buClr>
              <a:buSzPts val="2000"/>
              <a:buChar char="•"/>
              <a:defRPr sz="2000"/>
            </a:lvl3pPr>
            <a:lvl4pPr indent="-342900" lvl="3" marL="1828800" algn="l">
              <a:spcBef>
                <a:spcPts val="360"/>
              </a:spcBef>
              <a:spcAft>
                <a:spcPts val="0"/>
              </a:spcAft>
              <a:buClr>
                <a:srgbClr val="004B32"/>
              </a:buClr>
              <a:buSzPts val="1800"/>
              <a:buChar char="–"/>
              <a:defRPr sz="1800"/>
            </a:lvl4pPr>
            <a:lvl5pPr indent="-342900" lvl="4" marL="2286000" algn="l">
              <a:spcBef>
                <a:spcPts val="360"/>
              </a:spcBef>
              <a:spcAft>
                <a:spcPts val="0"/>
              </a:spcAft>
              <a:buClr>
                <a:srgbClr val="004B32"/>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29" name="Google Shape;29;p14"/>
          <p:cNvSpPr txBox="1"/>
          <p:nvPr>
            <p:ph idx="2" type="body"/>
          </p:nvPr>
        </p:nvSpPr>
        <p:spPr>
          <a:xfrm>
            <a:off x="4648200" y="1600200"/>
            <a:ext cx="4038600" cy="4060825"/>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rgbClr val="004B32"/>
              </a:buClr>
              <a:buSzPts val="2800"/>
              <a:buChar char="•"/>
              <a:defRPr sz="2800"/>
            </a:lvl1pPr>
            <a:lvl2pPr indent="-381000" lvl="1" marL="914400" algn="l">
              <a:spcBef>
                <a:spcPts val="480"/>
              </a:spcBef>
              <a:spcAft>
                <a:spcPts val="0"/>
              </a:spcAft>
              <a:buClr>
                <a:srgbClr val="004B32"/>
              </a:buClr>
              <a:buSzPts val="2400"/>
              <a:buChar char="–"/>
              <a:defRPr sz="2400"/>
            </a:lvl2pPr>
            <a:lvl3pPr indent="-355600" lvl="2" marL="1371600" algn="l">
              <a:spcBef>
                <a:spcPts val="400"/>
              </a:spcBef>
              <a:spcAft>
                <a:spcPts val="0"/>
              </a:spcAft>
              <a:buClr>
                <a:srgbClr val="004B32"/>
              </a:buClr>
              <a:buSzPts val="2000"/>
              <a:buChar char="•"/>
              <a:defRPr sz="2000"/>
            </a:lvl3pPr>
            <a:lvl4pPr indent="-342900" lvl="3" marL="1828800" algn="l">
              <a:spcBef>
                <a:spcPts val="360"/>
              </a:spcBef>
              <a:spcAft>
                <a:spcPts val="0"/>
              </a:spcAft>
              <a:buClr>
                <a:srgbClr val="004B32"/>
              </a:buClr>
              <a:buSzPts val="1800"/>
              <a:buChar char="–"/>
              <a:defRPr sz="1800"/>
            </a:lvl4pPr>
            <a:lvl5pPr indent="-342900" lvl="4" marL="2286000" algn="l">
              <a:spcBef>
                <a:spcPts val="360"/>
              </a:spcBef>
              <a:spcAft>
                <a:spcPts val="0"/>
              </a:spcAft>
              <a:buClr>
                <a:srgbClr val="004B32"/>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0" name="Google Shape;30;p14"/>
          <p:cNvSpPr txBox="1"/>
          <p:nvPr>
            <p:ph idx="10" type="dt"/>
          </p:nvPr>
        </p:nvSpPr>
        <p:spPr>
          <a:xfrm>
            <a:off x="457200" y="6237288"/>
            <a:ext cx="4319588"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4"/>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4"/>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spTree>
      <p:nvGrpSpPr>
        <p:cNvPr id="33" name="Shape 33"/>
        <p:cNvGrpSpPr/>
        <p:nvPr/>
      </p:nvGrpSpPr>
      <p:grpSpPr>
        <a:xfrm>
          <a:off x="0" y="0"/>
          <a:ext cx="0" cy="0"/>
          <a:chOff x="0" y="0"/>
          <a:chExt cx="0" cy="0"/>
        </a:xfrm>
      </p:grpSpPr>
      <p:sp>
        <p:nvSpPr>
          <p:cNvPr id="34" name="Google Shape;34;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5"/>
          <p:cNvSpPr txBox="1"/>
          <p:nvPr>
            <p:ph idx="10" type="dt"/>
          </p:nvPr>
        </p:nvSpPr>
        <p:spPr>
          <a:xfrm>
            <a:off x="457200" y="6237288"/>
            <a:ext cx="4319588"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5"/>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15"/>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enutzerdefiniertes Layout">
  <p:cSld name="Benutzerdefiniertes Layout">
    <p:spTree>
      <p:nvGrpSpPr>
        <p:cNvPr id="38" name="Shape 38"/>
        <p:cNvGrpSpPr/>
        <p:nvPr/>
      </p:nvGrpSpPr>
      <p:grpSpPr>
        <a:xfrm>
          <a:off x="0" y="0"/>
          <a:ext cx="0" cy="0"/>
          <a:chOff x="0" y="0"/>
          <a:chExt cx="0" cy="0"/>
        </a:xfrm>
      </p:grpSpPr>
      <p:sp>
        <p:nvSpPr>
          <p:cNvPr id="39" name="Google Shape;39;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6"/>
          <p:cNvSpPr txBox="1"/>
          <p:nvPr>
            <p:ph idx="10" type="dt"/>
          </p:nvPr>
        </p:nvSpPr>
        <p:spPr>
          <a:xfrm>
            <a:off x="457200" y="6237288"/>
            <a:ext cx="4319588"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16"/>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6"/>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43" name="Shape 43"/>
        <p:cNvGrpSpPr/>
        <p:nvPr/>
      </p:nvGrpSpPr>
      <p:grpSpPr>
        <a:xfrm>
          <a:off x="0" y="0"/>
          <a:ext cx="0" cy="0"/>
          <a:chOff x="0" y="0"/>
          <a:chExt cx="0" cy="0"/>
        </a:xfrm>
      </p:grpSpPr>
      <p:sp>
        <p:nvSpPr>
          <p:cNvPr id="44" name="Google Shape;44;p17"/>
          <p:cNvSpPr txBox="1"/>
          <p:nvPr>
            <p:ph idx="10" type="dt"/>
          </p:nvPr>
        </p:nvSpPr>
        <p:spPr>
          <a:xfrm>
            <a:off x="457200" y="6237288"/>
            <a:ext cx="4319588"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17"/>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17"/>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alt mit Überschrift" type="objTx">
  <p:cSld name="OBJECT_WITH_CAPTION_TEXT">
    <p:spTree>
      <p:nvGrpSpPr>
        <p:cNvPr id="47" name="Shape 47"/>
        <p:cNvGrpSpPr/>
        <p:nvPr/>
      </p:nvGrpSpPr>
      <p:grpSpPr>
        <a:xfrm>
          <a:off x="0" y="0"/>
          <a:ext cx="0" cy="0"/>
          <a:chOff x="0" y="0"/>
          <a:chExt cx="0" cy="0"/>
        </a:xfrm>
      </p:grpSpPr>
      <p:sp>
        <p:nvSpPr>
          <p:cNvPr id="48" name="Google Shape;48;p18"/>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8"/>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rgbClr val="004B32"/>
              </a:buClr>
              <a:buSzPts val="3200"/>
              <a:buChar char="•"/>
              <a:defRPr sz="3200"/>
            </a:lvl1pPr>
            <a:lvl2pPr indent="-406400" lvl="1" marL="914400" algn="l">
              <a:spcBef>
                <a:spcPts val="560"/>
              </a:spcBef>
              <a:spcAft>
                <a:spcPts val="0"/>
              </a:spcAft>
              <a:buClr>
                <a:srgbClr val="004B32"/>
              </a:buClr>
              <a:buSzPts val="2800"/>
              <a:buChar char="–"/>
              <a:defRPr sz="2800"/>
            </a:lvl2pPr>
            <a:lvl3pPr indent="-381000" lvl="2" marL="1371600" algn="l">
              <a:spcBef>
                <a:spcPts val="480"/>
              </a:spcBef>
              <a:spcAft>
                <a:spcPts val="0"/>
              </a:spcAft>
              <a:buClr>
                <a:srgbClr val="004B32"/>
              </a:buClr>
              <a:buSzPts val="2400"/>
              <a:buChar char="•"/>
              <a:defRPr sz="2400"/>
            </a:lvl3pPr>
            <a:lvl4pPr indent="-355600" lvl="3" marL="1828800" algn="l">
              <a:spcBef>
                <a:spcPts val="400"/>
              </a:spcBef>
              <a:spcAft>
                <a:spcPts val="0"/>
              </a:spcAft>
              <a:buClr>
                <a:srgbClr val="004B32"/>
              </a:buClr>
              <a:buSzPts val="2000"/>
              <a:buChar char="–"/>
              <a:defRPr sz="2000"/>
            </a:lvl4pPr>
            <a:lvl5pPr indent="-355600" lvl="4" marL="2286000" algn="l">
              <a:spcBef>
                <a:spcPts val="400"/>
              </a:spcBef>
              <a:spcAft>
                <a:spcPts val="0"/>
              </a:spcAft>
              <a:buClr>
                <a:srgbClr val="004B32"/>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0" name="Google Shape;50;p18"/>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rgbClr val="004B32"/>
              </a:buClr>
              <a:buSzPts val="1400"/>
              <a:buNone/>
              <a:defRPr sz="1400"/>
            </a:lvl1pPr>
            <a:lvl2pPr indent="-228600" lvl="1" marL="914400" algn="l">
              <a:spcBef>
                <a:spcPts val="240"/>
              </a:spcBef>
              <a:spcAft>
                <a:spcPts val="0"/>
              </a:spcAft>
              <a:buClr>
                <a:srgbClr val="004B32"/>
              </a:buClr>
              <a:buSzPts val="1200"/>
              <a:buNone/>
              <a:defRPr sz="1200"/>
            </a:lvl2pPr>
            <a:lvl3pPr indent="-228600" lvl="2" marL="1371600" algn="l">
              <a:spcBef>
                <a:spcPts val="200"/>
              </a:spcBef>
              <a:spcAft>
                <a:spcPts val="0"/>
              </a:spcAft>
              <a:buClr>
                <a:srgbClr val="004B32"/>
              </a:buClr>
              <a:buSzPts val="1000"/>
              <a:buNone/>
              <a:defRPr sz="1000"/>
            </a:lvl3pPr>
            <a:lvl4pPr indent="-228600" lvl="3" marL="1828800" algn="l">
              <a:spcBef>
                <a:spcPts val="180"/>
              </a:spcBef>
              <a:spcAft>
                <a:spcPts val="0"/>
              </a:spcAft>
              <a:buClr>
                <a:srgbClr val="004B32"/>
              </a:buClr>
              <a:buSzPts val="900"/>
              <a:buNone/>
              <a:defRPr sz="900"/>
            </a:lvl4pPr>
            <a:lvl5pPr indent="-228600" lvl="4" marL="2286000" algn="l">
              <a:spcBef>
                <a:spcPts val="180"/>
              </a:spcBef>
              <a:spcAft>
                <a:spcPts val="0"/>
              </a:spcAft>
              <a:buClr>
                <a:srgbClr val="004B32"/>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1" name="Google Shape;51;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ld mit Überschrift" type="picTx">
  <p:cSld name="PICTURE_WITH_CAPTION_TEXT">
    <p:spTree>
      <p:nvGrpSpPr>
        <p:cNvPr id="54" name="Shape 54"/>
        <p:cNvGrpSpPr/>
        <p:nvPr/>
      </p:nvGrpSpPr>
      <p:grpSpPr>
        <a:xfrm>
          <a:off x="0" y="0"/>
          <a:ext cx="0" cy="0"/>
          <a:chOff x="0" y="0"/>
          <a:chExt cx="0" cy="0"/>
        </a:xfrm>
      </p:grpSpPr>
      <p:sp>
        <p:nvSpPr>
          <p:cNvPr id="55" name="Google Shape;55;p19"/>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9"/>
          <p:cNvSpPr/>
          <p:nvPr>
            <p:ph idx="2" type="pic"/>
          </p:nvPr>
        </p:nvSpPr>
        <p:spPr>
          <a:xfrm>
            <a:off x="1792288" y="612775"/>
            <a:ext cx="5486400" cy="4114800"/>
          </a:xfrm>
          <a:prstGeom prst="rect">
            <a:avLst/>
          </a:prstGeom>
          <a:noFill/>
          <a:ln>
            <a:noFill/>
          </a:ln>
        </p:spPr>
      </p:sp>
      <p:sp>
        <p:nvSpPr>
          <p:cNvPr id="57" name="Google Shape;57;p19"/>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rgbClr val="004B32"/>
              </a:buClr>
              <a:buSzPts val="1400"/>
              <a:buNone/>
              <a:defRPr sz="1400"/>
            </a:lvl1pPr>
            <a:lvl2pPr indent="-228600" lvl="1" marL="914400" algn="l">
              <a:spcBef>
                <a:spcPts val="240"/>
              </a:spcBef>
              <a:spcAft>
                <a:spcPts val="0"/>
              </a:spcAft>
              <a:buClr>
                <a:srgbClr val="004B32"/>
              </a:buClr>
              <a:buSzPts val="1200"/>
              <a:buNone/>
              <a:defRPr sz="1200"/>
            </a:lvl2pPr>
            <a:lvl3pPr indent="-228600" lvl="2" marL="1371600" algn="l">
              <a:spcBef>
                <a:spcPts val="200"/>
              </a:spcBef>
              <a:spcAft>
                <a:spcPts val="0"/>
              </a:spcAft>
              <a:buClr>
                <a:srgbClr val="004B32"/>
              </a:buClr>
              <a:buSzPts val="1000"/>
              <a:buNone/>
              <a:defRPr sz="1000"/>
            </a:lvl3pPr>
            <a:lvl4pPr indent="-228600" lvl="3" marL="1828800" algn="l">
              <a:spcBef>
                <a:spcPts val="180"/>
              </a:spcBef>
              <a:spcAft>
                <a:spcPts val="0"/>
              </a:spcAft>
              <a:buClr>
                <a:srgbClr val="004B32"/>
              </a:buClr>
              <a:buSzPts val="900"/>
              <a:buNone/>
              <a:defRPr sz="900"/>
            </a:lvl4pPr>
            <a:lvl5pPr indent="-228600" lvl="4" marL="2286000" algn="l">
              <a:spcBef>
                <a:spcPts val="180"/>
              </a:spcBef>
              <a:spcAft>
                <a:spcPts val="0"/>
              </a:spcAft>
              <a:buClr>
                <a:srgbClr val="004B32"/>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vertikaler Text">
  <p:cSld name="Titel und vertikaler Text">
    <p:spTree>
      <p:nvGrpSpPr>
        <p:cNvPr id="61" name="Shape 61"/>
        <p:cNvGrpSpPr/>
        <p:nvPr/>
      </p:nvGrpSpPr>
      <p:grpSpPr>
        <a:xfrm>
          <a:off x="0" y="0"/>
          <a:ext cx="0" cy="0"/>
          <a:chOff x="0" y="0"/>
          <a:chExt cx="0" cy="0"/>
        </a:xfrm>
      </p:grpSpPr>
      <p:sp>
        <p:nvSpPr>
          <p:cNvPr id="62" name="Google Shape;62;p20"/>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rgbClr val="004B32"/>
              </a:buClr>
              <a:buSzPts val="1800"/>
              <a:buChar char="•"/>
              <a:defRPr/>
            </a:lvl1pPr>
            <a:lvl2pPr indent="-342900" lvl="1" marL="914400" algn="l">
              <a:spcBef>
                <a:spcPts val="360"/>
              </a:spcBef>
              <a:spcAft>
                <a:spcPts val="0"/>
              </a:spcAft>
              <a:buClr>
                <a:srgbClr val="004B32"/>
              </a:buClr>
              <a:buSzPts val="1800"/>
              <a:buChar char="–"/>
              <a:defRPr/>
            </a:lvl2pPr>
            <a:lvl3pPr indent="-342900" lvl="2" marL="1371600" algn="l">
              <a:spcBef>
                <a:spcPts val="360"/>
              </a:spcBef>
              <a:spcAft>
                <a:spcPts val="0"/>
              </a:spcAft>
              <a:buClr>
                <a:srgbClr val="004B32"/>
              </a:buClr>
              <a:buSzPts val="1800"/>
              <a:buChar char="•"/>
              <a:defRPr/>
            </a:lvl3pPr>
            <a:lvl4pPr indent="-342900" lvl="3" marL="1828800" algn="l">
              <a:spcBef>
                <a:spcPts val="360"/>
              </a:spcBef>
              <a:spcAft>
                <a:spcPts val="0"/>
              </a:spcAft>
              <a:buClr>
                <a:srgbClr val="004B32"/>
              </a:buClr>
              <a:buSzPts val="1800"/>
              <a:buChar char="–"/>
              <a:defRPr/>
            </a:lvl4pPr>
            <a:lvl5pPr indent="-342900" lvl="4" marL="2286000" algn="l">
              <a:spcBef>
                <a:spcPts val="360"/>
              </a:spcBef>
              <a:spcAft>
                <a:spcPts val="0"/>
              </a:spcAft>
              <a:buClr>
                <a:srgbClr val="004B32"/>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3" name="Google Shape;63;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theme" Target="../theme/theme1.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1" i="0" sz="3200" u="none" cap="none" strike="noStrike">
                <a:solidFill>
                  <a:srgbClr val="B4DC00"/>
                </a:solidFill>
                <a:latin typeface=" Arial"/>
                <a:ea typeface=" Arial"/>
                <a:cs typeface=" Arial"/>
                <a:sym typeface=" Arial"/>
              </a:defRPr>
            </a:lvl1pPr>
            <a:lvl2pPr lvl="1" marR="0" rtl="0" algn="l">
              <a:spcBef>
                <a:spcPts val="0"/>
              </a:spcBef>
              <a:spcAft>
                <a:spcPts val="0"/>
              </a:spcAft>
              <a:buSzPts val="1400"/>
              <a:buNone/>
              <a:defRPr b="1" i="0" sz="3200" u="none" cap="none" strike="noStrike">
                <a:solidFill>
                  <a:srgbClr val="B4DC00"/>
                </a:solidFill>
                <a:latin typeface=" Arial"/>
                <a:ea typeface=" Arial"/>
                <a:cs typeface=" Arial"/>
                <a:sym typeface=" Arial"/>
              </a:defRPr>
            </a:lvl2pPr>
            <a:lvl3pPr lvl="2" marR="0" rtl="0" algn="l">
              <a:spcBef>
                <a:spcPts val="0"/>
              </a:spcBef>
              <a:spcAft>
                <a:spcPts val="0"/>
              </a:spcAft>
              <a:buSzPts val="1400"/>
              <a:buNone/>
              <a:defRPr b="1" i="0" sz="3200" u="none" cap="none" strike="noStrike">
                <a:solidFill>
                  <a:srgbClr val="B4DC00"/>
                </a:solidFill>
                <a:latin typeface=" Arial"/>
                <a:ea typeface=" Arial"/>
                <a:cs typeface=" Arial"/>
                <a:sym typeface=" Arial"/>
              </a:defRPr>
            </a:lvl3pPr>
            <a:lvl4pPr lvl="3" marR="0" rtl="0" algn="l">
              <a:spcBef>
                <a:spcPts val="0"/>
              </a:spcBef>
              <a:spcAft>
                <a:spcPts val="0"/>
              </a:spcAft>
              <a:buSzPts val="1400"/>
              <a:buNone/>
              <a:defRPr b="1" i="0" sz="3200" u="none" cap="none" strike="noStrike">
                <a:solidFill>
                  <a:srgbClr val="B4DC00"/>
                </a:solidFill>
                <a:latin typeface=" Arial"/>
                <a:ea typeface=" Arial"/>
                <a:cs typeface=" Arial"/>
                <a:sym typeface=" Arial"/>
              </a:defRPr>
            </a:lvl4pPr>
            <a:lvl5pPr lvl="4" marR="0" rtl="0" algn="l">
              <a:spcBef>
                <a:spcPts val="0"/>
              </a:spcBef>
              <a:spcAft>
                <a:spcPts val="0"/>
              </a:spcAft>
              <a:buSzPts val="1400"/>
              <a:buNone/>
              <a:defRPr b="1" i="0" sz="3200" u="none" cap="none" strike="noStrike">
                <a:solidFill>
                  <a:srgbClr val="B4DC00"/>
                </a:solidFill>
                <a:latin typeface=" Arial"/>
                <a:ea typeface=" Arial"/>
                <a:cs typeface=" Arial"/>
                <a:sym typeface=" Arial"/>
              </a:defRPr>
            </a:lvl5pPr>
            <a:lvl6pPr lvl="5" marR="0" rtl="0" algn="l">
              <a:spcBef>
                <a:spcPts val="0"/>
              </a:spcBef>
              <a:spcAft>
                <a:spcPts val="0"/>
              </a:spcAft>
              <a:buSzPts val="1400"/>
              <a:buNone/>
              <a:defRPr b="1" i="0" sz="3200" u="none" cap="none" strike="noStrike">
                <a:solidFill>
                  <a:srgbClr val="B4DC00"/>
                </a:solidFill>
                <a:latin typeface=" Arial"/>
                <a:ea typeface=" Arial"/>
                <a:cs typeface=" Arial"/>
                <a:sym typeface=" Arial"/>
              </a:defRPr>
            </a:lvl6pPr>
            <a:lvl7pPr lvl="6" marR="0" rtl="0" algn="l">
              <a:spcBef>
                <a:spcPts val="0"/>
              </a:spcBef>
              <a:spcAft>
                <a:spcPts val="0"/>
              </a:spcAft>
              <a:buSzPts val="1400"/>
              <a:buNone/>
              <a:defRPr b="1" i="0" sz="3200" u="none" cap="none" strike="noStrike">
                <a:solidFill>
                  <a:srgbClr val="B4DC00"/>
                </a:solidFill>
                <a:latin typeface=" Arial"/>
                <a:ea typeface=" Arial"/>
                <a:cs typeface=" Arial"/>
                <a:sym typeface=" Arial"/>
              </a:defRPr>
            </a:lvl7pPr>
            <a:lvl8pPr lvl="7" marR="0" rtl="0" algn="l">
              <a:spcBef>
                <a:spcPts val="0"/>
              </a:spcBef>
              <a:spcAft>
                <a:spcPts val="0"/>
              </a:spcAft>
              <a:buSzPts val="1400"/>
              <a:buNone/>
              <a:defRPr b="1" i="0" sz="3200" u="none" cap="none" strike="noStrike">
                <a:solidFill>
                  <a:srgbClr val="B4DC00"/>
                </a:solidFill>
                <a:latin typeface=" Arial"/>
                <a:ea typeface=" Arial"/>
                <a:cs typeface=" Arial"/>
                <a:sym typeface=" Arial"/>
              </a:defRPr>
            </a:lvl8pPr>
            <a:lvl9pPr lvl="8" marR="0" rtl="0" algn="l">
              <a:spcBef>
                <a:spcPts val="0"/>
              </a:spcBef>
              <a:spcAft>
                <a:spcPts val="0"/>
              </a:spcAft>
              <a:buSzPts val="1400"/>
              <a:buNone/>
              <a:defRPr b="1" i="0" sz="3200" u="none" cap="none" strike="noStrike">
                <a:solidFill>
                  <a:srgbClr val="B4DC00"/>
                </a:solidFill>
                <a:latin typeface=" Arial"/>
                <a:ea typeface=" Arial"/>
                <a:cs typeface=" Arial"/>
                <a:sym typeface=" Arial"/>
              </a:defRPr>
            </a:lvl9pPr>
          </a:lstStyle>
          <a:p/>
        </p:txBody>
      </p:sp>
      <p:pic>
        <p:nvPicPr>
          <p:cNvPr descr="logo_fr_vertliberaux_RGB.jpg" id="11" name="Google Shape;11;p11"/>
          <p:cNvPicPr preferRelativeResize="0"/>
          <p:nvPr/>
        </p:nvPicPr>
        <p:blipFill rotWithShape="1">
          <a:blip r:embed="rId1">
            <a:alphaModFix/>
          </a:blip>
          <a:srcRect b="0" l="0" r="0" t="0"/>
          <a:stretch/>
        </p:blipFill>
        <p:spPr>
          <a:xfrm>
            <a:off x="6221413" y="5876925"/>
            <a:ext cx="2551112" cy="612775"/>
          </a:xfrm>
          <a:prstGeom prst="rect">
            <a:avLst/>
          </a:prstGeom>
          <a:noFill/>
          <a:ln>
            <a:noFill/>
          </a:ln>
        </p:spPr>
      </p:pic>
      <p:sp>
        <p:nvSpPr>
          <p:cNvPr id="12" name="Google Shape;12;p11"/>
          <p:cNvSpPr txBox="1"/>
          <p:nvPr>
            <p:ph idx="1" type="body"/>
          </p:nvPr>
        </p:nvSpPr>
        <p:spPr>
          <a:xfrm>
            <a:off x="457200" y="1600200"/>
            <a:ext cx="8229600" cy="4060825"/>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rgbClr val="004B32"/>
              </a:buClr>
              <a:buSzPts val="3200"/>
              <a:buFont typeface="Arial"/>
              <a:buChar char="•"/>
              <a:defRPr b="0" i="0" sz="3200" u="none" cap="none" strike="noStrike">
                <a:solidFill>
                  <a:srgbClr val="004B32"/>
                </a:solidFill>
                <a:latin typeface="Calibri"/>
                <a:ea typeface="Calibri"/>
                <a:cs typeface="Calibri"/>
                <a:sym typeface="Calibri"/>
              </a:defRPr>
            </a:lvl1pPr>
            <a:lvl2pPr indent="-406400" lvl="1" marL="914400" marR="0" rtl="0" algn="l">
              <a:spcBef>
                <a:spcPts val="560"/>
              </a:spcBef>
              <a:spcAft>
                <a:spcPts val="0"/>
              </a:spcAft>
              <a:buClr>
                <a:srgbClr val="004B32"/>
              </a:buClr>
              <a:buSzPts val="2800"/>
              <a:buFont typeface="Arial"/>
              <a:buChar char="–"/>
              <a:defRPr b="0" i="0" sz="2800" u="none" cap="none" strike="noStrike">
                <a:solidFill>
                  <a:srgbClr val="004B32"/>
                </a:solidFill>
                <a:latin typeface="Calibri"/>
                <a:ea typeface="Calibri"/>
                <a:cs typeface="Calibri"/>
                <a:sym typeface="Calibri"/>
              </a:defRPr>
            </a:lvl2pPr>
            <a:lvl3pPr indent="-381000" lvl="2" marL="1371600" marR="0" rtl="0" algn="l">
              <a:spcBef>
                <a:spcPts val="480"/>
              </a:spcBef>
              <a:spcAft>
                <a:spcPts val="0"/>
              </a:spcAft>
              <a:buClr>
                <a:srgbClr val="004B32"/>
              </a:buClr>
              <a:buSzPts val="2400"/>
              <a:buFont typeface="Arial"/>
              <a:buChar char="•"/>
              <a:defRPr b="0" i="0" sz="2400" u="none" cap="none" strike="noStrike">
                <a:solidFill>
                  <a:srgbClr val="004B32"/>
                </a:solidFill>
                <a:latin typeface="Calibri"/>
                <a:ea typeface="Calibri"/>
                <a:cs typeface="Calibri"/>
                <a:sym typeface="Calibri"/>
              </a:defRPr>
            </a:lvl3pPr>
            <a:lvl4pPr indent="-355600" lvl="3" marL="1828800" marR="0" rtl="0" algn="l">
              <a:spcBef>
                <a:spcPts val="400"/>
              </a:spcBef>
              <a:spcAft>
                <a:spcPts val="0"/>
              </a:spcAft>
              <a:buClr>
                <a:srgbClr val="004B32"/>
              </a:buClr>
              <a:buSzPts val="2000"/>
              <a:buFont typeface="Arial"/>
              <a:buChar char="–"/>
              <a:defRPr b="0" i="0" sz="2000" u="none" cap="none" strike="noStrike">
                <a:solidFill>
                  <a:srgbClr val="004B32"/>
                </a:solidFill>
                <a:latin typeface="Calibri"/>
                <a:ea typeface="Calibri"/>
                <a:cs typeface="Calibri"/>
                <a:sym typeface="Calibri"/>
              </a:defRPr>
            </a:lvl4pPr>
            <a:lvl5pPr indent="-355600" lvl="4" marL="2286000" marR="0" rtl="0" algn="l">
              <a:spcBef>
                <a:spcPts val="400"/>
              </a:spcBef>
              <a:spcAft>
                <a:spcPts val="0"/>
              </a:spcAft>
              <a:buClr>
                <a:srgbClr val="004B32"/>
              </a:buClr>
              <a:buSzPts val="2000"/>
              <a:buFont typeface="Arial"/>
              <a:buChar char="»"/>
              <a:defRPr b="0" i="0" sz="2000" u="none" cap="none" strike="noStrike">
                <a:solidFill>
                  <a:srgbClr val="004B32"/>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3" name="Google Shape;13;p11"/>
          <p:cNvSpPr txBox="1"/>
          <p:nvPr>
            <p:ph idx="10" type="dt"/>
          </p:nvPr>
        </p:nvSpPr>
        <p:spPr>
          <a:xfrm>
            <a:off x="457200" y="6237288"/>
            <a:ext cx="4319588" cy="2159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98989"/>
                </a:solidFill>
                <a:latin typeface=" Arial"/>
                <a:ea typeface=" Arial"/>
                <a:cs typeface=" Arial"/>
                <a:sym typeface=" 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11"/>
          <p:cNvSpPr txBox="1"/>
          <p:nvPr>
            <p:ph idx="11" type="ftr"/>
          </p:nvPr>
        </p:nvSpPr>
        <p:spPr>
          <a:xfrm>
            <a:off x="468313" y="6021388"/>
            <a:ext cx="4319587" cy="2159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98989"/>
                </a:solidFill>
                <a:latin typeface=" Arial"/>
                <a:ea typeface=" Arial"/>
                <a:cs typeface=" Arial"/>
                <a:sym typeface=" 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5" name="Google Shape;15;p11"/>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lvl1pPr indent="0" lvl="0" marL="0" marR="0" rtl="0" algn="l">
              <a:spcBef>
                <a:spcPts val="0"/>
              </a:spcBef>
              <a:spcAft>
                <a:spcPts val="0"/>
              </a:spcAft>
              <a:buNone/>
              <a:defRPr b="0" i="0" sz="1200" u="none" cap="none" strike="noStrike">
                <a:solidFill>
                  <a:srgbClr val="898989"/>
                </a:solidFill>
                <a:latin typeface=" Arial"/>
                <a:ea typeface=" Arial"/>
                <a:cs typeface=" Arial"/>
                <a:sym typeface=" Arial"/>
              </a:defRPr>
            </a:lvl1pPr>
            <a:lvl2pPr indent="0" lvl="1" marL="0" marR="0" rtl="0" algn="l">
              <a:spcBef>
                <a:spcPts val="0"/>
              </a:spcBef>
              <a:spcAft>
                <a:spcPts val="0"/>
              </a:spcAft>
              <a:buNone/>
              <a:defRPr b="0" i="0" sz="1200" u="none" cap="none" strike="noStrike">
                <a:solidFill>
                  <a:srgbClr val="898989"/>
                </a:solidFill>
                <a:latin typeface=" Arial"/>
                <a:ea typeface=" Arial"/>
                <a:cs typeface=" Arial"/>
                <a:sym typeface=" Arial"/>
              </a:defRPr>
            </a:lvl2pPr>
            <a:lvl3pPr indent="0" lvl="2" marL="0" marR="0" rtl="0" algn="l">
              <a:spcBef>
                <a:spcPts val="0"/>
              </a:spcBef>
              <a:spcAft>
                <a:spcPts val="0"/>
              </a:spcAft>
              <a:buNone/>
              <a:defRPr b="0" i="0" sz="1200" u="none" cap="none" strike="noStrike">
                <a:solidFill>
                  <a:srgbClr val="898989"/>
                </a:solidFill>
                <a:latin typeface=" Arial"/>
                <a:ea typeface=" Arial"/>
                <a:cs typeface=" Arial"/>
                <a:sym typeface=" Arial"/>
              </a:defRPr>
            </a:lvl3pPr>
            <a:lvl4pPr indent="0" lvl="3" marL="0" marR="0" rtl="0" algn="l">
              <a:spcBef>
                <a:spcPts val="0"/>
              </a:spcBef>
              <a:spcAft>
                <a:spcPts val="0"/>
              </a:spcAft>
              <a:buNone/>
              <a:defRPr b="0" i="0" sz="1200" u="none" cap="none" strike="noStrike">
                <a:solidFill>
                  <a:srgbClr val="898989"/>
                </a:solidFill>
                <a:latin typeface=" Arial"/>
                <a:ea typeface=" Arial"/>
                <a:cs typeface=" Arial"/>
                <a:sym typeface=" Arial"/>
              </a:defRPr>
            </a:lvl4pPr>
            <a:lvl5pPr indent="0" lvl="4" marL="0" marR="0" rtl="0" algn="l">
              <a:spcBef>
                <a:spcPts val="0"/>
              </a:spcBef>
              <a:spcAft>
                <a:spcPts val="0"/>
              </a:spcAft>
              <a:buNone/>
              <a:defRPr b="0" i="0" sz="1200" u="none" cap="none" strike="noStrike">
                <a:solidFill>
                  <a:srgbClr val="898989"/>
                </a:solidFill>
                <a:latin typeface=" Arial"/>
                <a:ea typeface=" Arial"/>
                <a:cs typeface=" Arial"/>
                <a:sym typeface=" Arial"/>
              </a:defRPr>
            </a:lvl5pPr>
            <a:lvl6pPr indent="0" lvl="5" marL="0" marR="0" rtl="0" algn="l">
              <a:spcBef>
                <a:spcPts val="0"/>
              </a:spcBef>
              <a:spcAft>
                <a:spcPts val="0"/>
              </a:spcAft>
              <a:buNone/>
              <a:defRPr b="0" i="0" sz="1200" u="none" cap="none" strike="noStrike">
                <a:solidFill>
                  <a:srgbClr val="898989"/>
                </a:solidFill>
                <a:latin typeface=" Arial"/>
                <a:ea typeface=" Arial"/>
                <a:cs typeface=" Arial"/>
                <a:sym typeface=" Arial"/>
              </a:defRPr>
            </a:lvl6pPr>
            <a:lvl7pPr indent="0" lvl="6" marL="0" marR="0" rtl="0" algn="l">
              <a:spcBef>
                <a:spcPts val="0"/>
              </a:spcBef>
              <a:spcAft>
                <a:spcPts val="0"/>
              </a:spcAft>
              <a:buNone/>
              <a:defRPr b="0" i="0" sz="1200" u="none" cap="none" strike="noStrike">
                <a:solidFill>
                  <a:srgbClr val="898989"/>
                </a:solidFill>
                <a:latin typeface=" Arial"/>
                <a:ea typeface=" Arial"/>
                <a:cs typeface=" Arial"/>
                <a:sym typeface=" Arial"/>
              </a:defRPr>
            </a:lvl7pPr>
            <a:lvl8pPr indent="0" lvl="7" marL="0" marR="0" rtl="0" algn="l">
              <a:spcBef>
                <a:spcPts val="0"/>
              </a:spcBef>
              <a:spcAft>
                <a:spcPts val="0"/>
              </a:spcAft>
              <a:buNone/>
              <a:defRPr b="0" i="0" sz="1200" u="none" cap="none" strike="noStrike">
                <a:solidFill>
                  <a:srgbClr val="898989"/>
                </a:solidFill>
                <a:latin typeface=" Arial"/>
                <a:ea typeface=" Arial"/>
                <a:cs typeface=" Arial"/>
                <a:sym typeface=" Arial"/>
              </a:defRPr>
            </a:lvl8pPr>
            <a:lvl9pPr indent="0" lvl="8" marL="0" marR="0" rtl="0" algn="l">
              <a:spcBef>
                <a:spcPts val="0"/>
              </a:spcBef>
              <a:spcAft>
                <a:spcPts val="0"/>
              </a:spcAft>
              <a:buNone/>
              <a:defRPr b="0" i="0" sz="1200" u="none" cap="none" strike="noStrike">
                <a:solidFill>
                  <a:srgbClr val="898989"/>
                </a:solidFill>
                <a:latin typeface=" Arial"/>
                <a:ea typeface=" Arial"/>
                <a:cs typeface=" Arial"/>
                <a:sym typeface=" Arial"/>
              </a:defRPr>
            </a:lvl9pPr>
          </a:lstStyle>
          <a:p>
            <a:pPr indent="0" lvl="0" marL="0" rtl="0" algn="l">
              <a:spcBef>
                <a:spcPts val="0"/>
              </a:spcBef>
              <a:spcAft>
                <a:spcPts val="0"/>
              </a:spcAft>
              <a:buNone/>
            </a:pPr>
            <a:fld id="{00000000-1234-1234-1234-123412341234}" type="slidenum">
              <a:rPr lang="fr-CH"/>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
          <p:cNvSpPr txBox="1"/>
          <p:nvPr>
            <p:ph type="ctrTitle"/>
          </p:nvPr>
        </p:nvSpPr>
        <p:spPr>
          <a:xfrm>
            <a:off x="179500" y="509304"/>
            <a:ext cx="8569200" cy="4494000"/>
          </a:xfrm>
          <a:prstGeom prst="rect">
            <a:avLst/>
          </a:prstGeom>
          <a:noFill/>
          <a:ln>
            <a:noFill/>
          </a:ln>
        </p:spPr>
        <p:txBody>
          <a:bodyPr anchorCtr="0" anchor="t" bIns="45700" lIns="91425" spcFirstLastPara="1" rIns="91425" wrap="square" tIns="45700">
            <a:noAutofit/>
          </a:bodyPr>
          <a:lstStyle/>
          <a:p>
            <a:pPr indent="0" lvl="0" marL="531812" rtl="0" algn="l">
              <a:spcBef>
                <a:spcPts val="0"/>
              </a:spcBef>
              <a:spcAft>
                <a:spcPts val="0"/>
              </a:spcAft>
              <a:buNone/>
            </a:pPr>
            <a:r>
              <a:rPr lang="fr-CH"/>
              <a:t>Référendum</a:t>
            </a:r>
            <a:br>
              <a:rPr lang="fr-CH"/>
            </a:br>
            <a:endParaRPr/>
          </a:p>
          <a:p>
            <a:pPr indent="0" lvl="0" marL="531813" rtl="0" algn="l">
              <a:spcBef>
                <a:spcPts val="0"/>
              </a:spcBef>
              <a:spcAft>
                <a:spcPts val="0"/>
              </a:spcAft>
              <a:buNone/>
            </a:pPr>
            <a:br>
              <a:rPr lang="fr-CH"/>
            </a:br>
            <a:r>
              <a:rPr b="0" lang="fr-CH"/>
              <a:t>“</a:t>
            </a:r>
            <a:r>
              <a:rPr b="0" lang="fr-CH"/>
              <a:t>Arrêté fédéral du 1er octobre 2021 (...) concernant la reprise du règlement (UE) 2019/1896 relatif au corps européen de garde-frontières et de garde-côtes (...) (Développement de l'acquis de Schengen)</a:t>
            </a:r>
            <a:r>
              <a:rPr b="0" lang="fr-CH"/>
              <a:t>”</a:t>
            </a:r>
            <a:br>
              <a:rPr b="0" lang="fr-CH"/>
            </a:br>
            <a:br>
              <a:rPr b="0" lang="fr-CH"/>
            </a:b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g117607ebaab_0_16"/>
          <p:cNvSpPr txBox="1"/>
          <p:nvPr>
            <p:ph type="title"/>
          </p:nvPr>
        </p:nvSpPr>
        <p:spPr>
          <a:xfrm>
            <a:off x="457200" y="182166"/>
            <a:ext cx="8363400" cy="11430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None/>
            </a:pPr>
            <a:r>
              <a:rPr lang="fr-CH"/>
              <a:t>Et maintenant ?</a:t>
            </a:r>
            <a:endParaRPr/>
          </a:p>
        </p:txBody>
      </p:sp>
      <p:sp>
        <p:nvSpPr>
          <p:cNvPr id="168" name="Google Shape;168;g117607ebaab_0_16"/>
          <p:cNvSpPr txBox="1"/>
          <p:nvPr>
            <p:ph idx="12" type="sldNum"/>
          </p:nvPr>
        </p:nvSpPr>
        <p:spPr>
          <a:xfrm>
            <a:off x="468313" y="6453188"/>
            <a:ext cx="4319700" cy="2160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fr-CH"/>
              <a:t>‹#›</a:t>
            </a:fld>
            <a:endParaRPr/>
          </a:p>
        </p:txBody>
      </p:sp>
      <p:sp>
        <p:nvSpPr>
          <p:cNvPr id="169" name="Google Shape;169;g117607ebaab_0_16"/>
          <p:cNvSpPr/>
          <p:nvPr/>
        </p:nvSpPr>
        <p:spPr>
          <a:xfrm>
            <a:off x="6163650" y="5659525"/>
            <a:ext cx="2777400" cy="1009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g117607ebaab_0_16"/>
          <p:cNvSpPr txBox="1"/>
          <p:nvPr/>
        </p:nvSpPr>
        <p:spPr>
          <a:xfrm>
            <a:off x="468325" y="1239575"/>
            <a:ext cx="8363400" cy="4752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fr-CH" sz="1600">
                <a:latin typeface="Calibri"/>
                <a:ea typeface="Calibri"/>
                <a:cs typeface="Calibri"/>
                <a:sym typeface="Calibri"/>
              </a:rPr>
              <a:t>La situation aux frontières extérieures de l’Europe mérite des réformes. Celles-ci ne pourront venir que de davantage de coopération et de solidarité européenne. Ce référendum aboutit à l’effet inverse.</a:t>
            </a:r>
            <a:endParaRPr b="1" sz="1600">
              <a:latin typeface="Calibri"/>
              <a:ea typeface="Calibri"/>
              <a:cs typeface="Calibri"/>
              <a:sym typeface="Calibri"/>
            </a:endParaRPr>
          </a:p>
          <a:p>
            <a:pPr indent="0" lvl="0" marL="0" rtl="0" algn="l">
              <a:lnSpc>
                <a:spcPct val="115000"/>
              </a:lnSpc>
              <a:spcBef>
                <a:spcPts val="0"/>
              </a:spcBef>
              <a:spcAft>
                <a:spcPts val="0"/>
              </a:spcAft>
              <a:buNone/>
            </a:pPr>
            <a:r>
              <a:t/>
            </a:r>
            <a:endParaRPr sz="1500">
              <a:latin typeface="Calibri"/>
              <a:ea typeface="Calibri"/>
              <a:cs typeface="Calibri"/>
              <a:sym typeface="Calibri"/>
            </a:endParaRPr>
          </a:p>
          <a:p>
            <a:pPr indent="0" lvl="0" marL="0" rtl="0" algn="l">
              <a:lnSpc>
                <a:spcPct val="115000"/>
              </a:lnSpc>
              <a:spcBef>
                <a:spcPts val="0"/>
              </a:spcBef>
              <a:spcAft>
                <a:spcPts val="0"/>
              </a:spcAft>
              <a:buNone/>
            </a:pPr>
            <a:r>
              <a:rPr b="1" lang="fr-CH" sz="1600">
                <a:latin typeface="Calibri"/>
                <a:ea typeface="Calibri"/>
                <a:cs typeface="Calibri"/>
                <a:sym typeface="Calibri"/>
              </a:rPr>
              <a:t>A problème européen, solutions européennes : </a:t>
            </a:r>
            <a:endParaRPr b="1" sz="1600">
              <a:latin typeface="Calibri"/>
              <a:ea typeface="Calibri"/>
              <a:cs typeface="Calibri"/>
              <a:sym typeface="Calibri"/>
            </a:endParaRPr>
          </a:p>
          <a:p>
            <a:pPr indent="-323850" lvl="0" marL="457200" rtl="0" algn="l">
              <a:lnSpc>
                <a:spcPct val="115000"/>
              </a:lnSpc>
              <a:spcBef>
                <a:spcPts val="0"/>
              </a:spcBef>
              <a:spcAft>
                <a:spcPts val="0"/>
              </a:spcAft>
              <a:buSzPts val="1500"/>
              <a:buFont typeface="Calibri"/>
              <a:buChar char="-"/>
            </a:pPr>
            <a:r>
              <a:rPr lang="fr-CH" sz="1500">
                <a:latin typeface="Calibri"/>
                <a:ea typeface="Calibri"/>
                <a:cs typeface="Calibri"/>
                <a:sym typeface="Calibri"/>
              </a:rPr>
              <a:t>Besoin de davantage et non de moins de coopération et de solidarité au niveau européen, afin de soutenir les pays situés aux frontières extérieures. La Suisse doit en être partie prenante.</a:t>
            </a:r>
            <a:endParaRPr sz="1500">
              <a:latin typeface="Calibri"/>
              <a:ea typeface="Calibri"/>
              <a:cs typeface="Calibri"/>
              <a:sym typeface="Calibri"/>
            </a:endParaRPr>
          </a:p>
          <a:p>
            <a:pPr indent="-323850" lvl="0" marL="457200" rtl="0" algn="l">
              <a:lnSpc>
                <a:spcPct val="115000"/>
              </a:lnSpc>
              <a:spcBef>
                <a:spcPts val="0"/>
              </a:spcBef>
              <a:spcAft>
                <a:spcPts val="0"/>
              </a:spcAft>
              <a:buSzPts val="1500"/>
              <a:buFont typeface="Calibri"/>
              <a:buChar char="-"/>
            </a:pPr>
            <a:r>
              <a:rPr lang="fr-CH" sz="1500">
                <a:latin typeface="Calibri"/>
                <a:ea typeface="Calibri"/>
                <a:cs typeface="Calibri"/>
                <a:sym typeface="Calibri"/>
              </a:rPr>
              <a:t>La fin (proposée par certains) du système Schengen / Dublin engendrerait une aggravation de la situation : chaque pays ferait son possible pour détourner les personnes migrantes vers ses voisins.</a:t>
            </a:r>
            <a:endParaRPr sz="1500">
              <a:latin typeface="Calibri"/>
              <a:ea typeface="Calibri"/>
              <a:cs typeface="Calibri"/>
              <a:sym typeface="Calibri"/>
            </a:endParaRPr>
          </a:p>
          <a:p>
            <a:pPr indent="0" lvl="0" marL="0" rtl="0" algn="l">
              <a:lnSpc>
                <a:spcPct val="115000"/>
              </a:lnSpc>
              <a:spcBef>
                <a:spcPts val="0"/>
              </a:spcBef>
              <a:spcAft>
                <a:spcPts val="0"/>
              </a:spcAft>
              <a:buNone/>
            </a:pPr>
            <a:r>
              <a:t/>
            </a:r>
            <a:endParaRPr sz="1500">
              <a:latin typeface="Calibri"/>
              <a:ea typeface="Calibri"/>
              <a:cs typeface="Calibri"/>
              <a:sym typeface="Calibri"/>
            </a:endParaRPr>
          </a:p>
          <a:p>
            <a:pPr indent="0" lvl="0" marL="0" rtl="0" algn="l">
              <a:lnSpc>
                <a:spcPct val="115000"/>
              </a:lnSpc>
              <a:spcBef>
                <a:spcPts val="0"/>
              </a:spcBef>
              <a:spcAft>
                <a:spcPts val="0"/>
              </a:spcAft>
              <a:buNone/>
            </a:pPr>
            <a:r>
              <a:rPr b="1" lang="fr-CH" sz="1600">
                <a:latin typeface="Calibri"/>
                <a:ea typeface="Calibri"/>
                <a:cs typeface="Calibri"/>
                <a:sym typeface="Calibri"/>
              </a:rPr>
              <a:t>Et la Suisse ?</a:t>
            </a:r>
            <a:endParaRPr sz="1600">
              <a:latin typeface="Calibri"/>
              <a:ea typeface="Calibri"/>
              <a:cs typeface="Calibri"/>
              <a:sym typeface="Calibri"/>
            </a:endParaRPr>
          </a:p>
          <a:p>
            <a:pPr indent="-323850" lvl="0" marL="457200" rtl="0" algn="l">
              <a:lnSpc>
                <a:spcPct val="115000"/>
              </a:lnSpc>
              <a:spcBef>
                <a:spcPts val="0"/>
              </a:spcBef>
              <a:spcAft>
                <a:spcPts val="0"/>
              </a:spcAft>
              <a:buSzPts val="1500"/>
              <a:buFont typeface="Calibri"/>
              <a:buChar char="-"/>
            </a:pPr>
            <a:r>
              <a:rPr lang="fr-CH" sz="1500">
                <a:latin typeface="Calibri"/>
                <a:ea typeface="Calibri"/>
                <a:cs typeface="Calibri"/>
                <a:sym typeface="Calibri"/>
              </a:rPr>
              <a:t>La Suisse peut être acteur du changement au niveau européen, Schengen lui en donne cette possibilité.</a:t>
            </a:r>
            <a:endParaRPr sz="1500">
              <a:latin typeface="Calibri"/>
              <a:ea typeface="Calibri"/>
              <a:cs typeface="Calibri"/>
              <a:sym typeface="Calibri"/>
            </a:endParaRPr>
          </a:p>
          <a:p>
            <a:pPr indent="-323850" lvl="0" marL="457200" rtl="0" algn="l">
              <a:lnSpc>
                <a:spcPct val="115000"/>
              </a:lnSpc>
              <a:spcBef>
                <a:spcPts val="0"/>
              </a:spcBef>
              <a:spcAft>
                <a:spcPts val="0"/>
              </a:spcAft>
              <a:buSzPts val="1500"/>
              <a:buFont typeface="Calibri"/>
              <a:buChar char="-"/>
            </a:pPr>
            <a:r>
              <a:rPr lang="fr-CH" sz="1500">
                <a:latin typeface="Calibri"/>
                <a:ea typeface="Calibri"/>
                <a:cs typeface="Calibri"/>
                <a:sym typeface="Calibri"/>
              </a:rPr>
              <a:t>Besoin pour cela d’une Suisse forte et crédible au niveau européen, d’une Suisse qui respecte ses engagements.</a:t>
            </a:r>
            <a:endParaRPr sz="1500">
              <a:latin typeface="Calibri"/>
              <a:ea typeface="Calibri"/>
              <a:cs typeface="Calibri"/>
              <a:sym typeface="Calibri"/>
            </a:endParaRPr>
          </a:p>
          <a:p>
            <a:pPr indent="-323850" lvl="0" marL="457200" rtl="0" algn="l">
              <a:lnSpc>
                <a:spcPct val="115000"/>
              </a:lnSpc>
              <a:spcBef>
                <a:spcPts val="0"/>
              </a:spcBef>
              <a:spcAft>
                <a:spcPts val="0"/>
              </a:spcAft>
              <a:buSzPts val="1500"/>
              <a:buFont typeface="Calibri"/>
              <a:buChar char="-"/>
            </a:pPr>
            <a:r>
              <a:rPr lang="fr-CH" sz="1500">
                <a:latin typeface="Calibri"/>
                <a:ea typeface="Calibri"/>
                <a:cs typeface="Calibri"/>
                <a:sym typeface="Calibri"/>
              </a:rPr>
              <a:t>Coopération mais aussi solidarité européenne : la Suisse doit accueillir davantage de demandeurs d’asile dans le cadre de la répartition européenne (engagement du PVL).</a:t>
            </a:r>
            <a:endParaRPr sz="1500">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0"/>
          <p:cNvSpPr txBox="1"/>
          <p:nvPr>
            <p:ph type="ctrTitle"/>
          </p:nvPr>
        </p:nvSpPr>
        <p:spPr>
          <a:xfrm>
            <a:off x="179511" y="248209"/>
            <a:ext cx="8569200" cy="3384300"/>
          </a:xfrm>
          <a:prstGeom prst="rect">
            <a:avLst/>
          </a:prstGeom>
          <a:noFill/>
          <a:ln>
            <a:noFill/>
          </a:ln>
        </p:spPr>
        <p:txBody>
          <a:bodyPr anchorCtr="0" anchor="t" bIns="45700" lIns="91425" spcFirstLastPara="1" rIns="91425" wrap="square" tIns="45700">
            <a:noAutofit/>
          </a:bodyPr>
          <a:lstStyle/>
          <a:p>
            <a:pPr indent="0" lvl="0" marL="531813" rtl="0" algn="l">
              <a:spcBef>
                <a:spcPts val="0"/>
              </a:spcBef>
              <a:spcAft>
                <a:spcPts val="0"/>
              </a:spcAft>
              <a:buNone/>
            </a:pPr>
            <a:r>
              <a:rPr lang="fr-CH"/>
              <a:t>Recommandation du groupe de travail :</a:t>
            </a:r>
            <a:br>
              <a:rPr lang="fr-CH"/>
            </a:br>
            <a:br>
              <a:rPr lang="fr-CH"/>
            </a:br>
            <a:endParaRPr/>
          </a:p>
        </p:txBody>
      </p:sp>
      <p:sp>
        <p:nvSpPr>
          <p:cNvPr id="176" name="Google Shape;176;p10"/>
          <p:cNvSpPr txBox="1"/>
          <p:nvPr>
            <p:ph idx="1" type="subTitle"/>
          </p:nvPr>
        </p:nvSpPr>
        <p:spPr>
          <a:xfrm>
            <a:off x="179511" y="1556792"/>
            <a:ext cx="8569200" cy="4239900"/>
          </a:xfrm>
          <a:prstGeom prst="rect">
            <a:avLst/>
          </a:prstGeom>
          <a:noFill/>
          <a:ln>
            <a:noFill/>
          </a:ln>
        </p:spPr>
        <p:txBody>
          <a:bodyPr anchorCtr="0" anchor="t" bIns="45700" lIns="91425" spcFirstLastPara="1" rIns="91425" wrap="square" tIns="45700">
            <a:noAutofit/>
          </a:bodyPr>
          <a:lstStyle/>
          <a:p>
            <a:pPr indent="0" lvl="0" marL="269999" rtl="0" algn="just">
              <a:spcBef>
                <a:spcPts val="360"/>
              </a:spcBef>
              <a:spcAft>
                <a:spcPts val="0"/>
              </a:spcAft>
              <a:buClr>
                <a:srgbClr val="004B32"/>
              </a:buClr>
              <a:buSzPts val="1800"/>
              <a:buNone/>
            </a:pPr>
            <a:r>
              <a:rPr lang="fr-CH" sz="1800"/>
              <a:t>Ce référendum n’apporte aucune solution aux problèmes dénoncés, mais en crée de nouveaux et affaiblit la position de la Suisse. Un problème européen ne se </a:t>
            </a:r>
            <a:r>
              <a:rPr lang="fr-CH" sz="1800"/>
              <a:t>résout</a:t>
            </a:r>
            <a:r>
              <a:rPr lang="fr-CH" sz="1800"/>
              <a:t> pas en se repliant derrière ses frontières nationales. </a:t>
            </a:r>
            <a:endParaRPr sz="1800"/>
          </a:p>
          <a:p>
            <a:pPr indent="0" lvl="0" marL="269999" rtl="0" algn="just">
              <a:spcBef>
                <a:spcPts val="360"/>
              </a:spcBef>
              <a:spcAft>
                <a:spcPts val="0"/>
              </a:spcAft>
              <a:buClr>
                <a:srgbClr val="004B32"/>
              </a:buClr>
              <a:buSzPts val="1800"/>
              <a:buNone/>
            </a:pPr>
            <a:r>
              <a:t/>
            </a:r>
            <a:endParaRPr sz="1800"/>
          </a:p>
          <a:p>
            <a:pPr indent="0" lvl="0" marL="269999" rtl="0" algn="just">
              <a:spcBef>
                <a:spcPts val="360"/>
              </a:spcBef>
              <a:spcAft>
                <a:spcPts val="0"/>
              </a:spcAft>
              <a:buClr>
                <a:srgbClr val="004B32"/>
              </a:buClr>
              <a:buSzPts val="1800"/>
              <a:buNone/>
            </a:pPr>
            <a:r>
              <a:rPr lang="fr-CH" sz="1800"/>
              <a:t>Conformément à notre engagement pro-européen, nous appelons à davantage de coopération, à une Suisse crédible, respectueuse de ses engagements et à la hauteur de ses valeurs.</a:t>
            </a:r>
            <a:endParaRPr sz="1800"/>
          </a:p>
          <a:p>
            <a:pPr indent="0" lvl="0" marL="269999" rtl="0" algn="just">
              <a:spcBef>
                <a:spcPts val="360"/>
              </a:spcBef>
              <a:spcAft>
                <a:spcPts val="0"/>
              </a:spcAft>
              <a:buClr>
                <a:srgbClr val="004B32"/>
              </a:buClr>
              <a:buSzPts val="1800"/>
              <a:buNone/>
            </a:pPr>
            <a:r>
              <a:t/>
            </a:r>
            <a:endParaRPr sz="1800"/>
          </a:p>
          <a:p>
            <a:pPr indent="0" lvl="0" marL="269999" rtl="0" algn="just">
              <a:spcBef>
                <a:spcPts val="360"/>
              </a:spcBef>
              <a:spcAft>
                <a:spcPts val="0"/>
              </a:spcAft>
              <a:buClr>
                <a:srgbClr val="004B32"/>
              </a:buClr>
              <a:buSzPts val="1800"/>
              <a:buNone/>
            </a:pPr>
            <a:r>
              <a:t/>
            </a:r>
            <a:endParaRPr sz="1800"/>
          </a:p>
          <a:p>
            <a:pPr indent="0" lvl="0" marL="269999" rtl="0" algn="just">
              <a:spcBef>
                <a:spcPts val="360"/>
              </a:spcBef>
              <a:spcAft>
                <a:spcPts val="0"/>
              </a:spcAft>
              <a:buClr>
                <a:srgbClr val="004B32"/>
              </a:buClr>
              <a:buSzPts val="1800"/>
              <a:buNone/>
            </a:pPr>
            <a:r>
              <a:rPr b="1" lang="fr-CH" sz="1800"/>
              <a:t>En conséquence, l</a:t>
            </a:r>
            <a:r>
              <a:rPr b="1" lang="fr-CH" sz="1800"/>
              <a:t>e groupe de travail et le Comité directeur vous recommandent à l’unanimité de </a:t>
            </a:r>
            <a:r>
              <a:rPr b="1" lang="fr-CH" sz="1800">
                <a:solidFill>
                  <a:schemeClr val="lt1"/>
                </a:solidFill>
              </a:rPr>
              <a:t>rejeter le référendum</a:t>
            </a:r>
            <a:r>
              <a:rPr b="1" lang="fr-CH" sz="1800"/>
              <a:t> et donc de </a:t>
            </a:r>
            <a:r>
              <a:rPr b="1" lang="fr-CH" sz="1800">
                <a:solidFill>
                  <a:schemeClr val="lt1"/>
                </a:solidFill>
              </a:rPr>
              <a:t>voter OUI</a:t>
            </a:r>
            <a:r>
              <a:rPr b="1" lang="fr-CH" sz="1800"/>
              <a:t> à cet arrêté fédéral portant sur une évolution de l’acquis Schengen</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graphicFrame>
        <p:nvGraphicFramePr>
          <p:cNvPr id="115" name="Google Shape;115;p3"/>
          <p:cNvGraphicFramePr/>
          <p:nvPr/>
        </p:nvGraphicFramePr>
        <p:xfrm>
          <a:off x="468312" y="145933"/>
          <a:ext cx="3000000" cy="3000000"/>
        </p:xfrm>
        <a:graphic>
          <a:graphicData uri="http://schemas.openxmlformats.org/drawingml/2006/table">
            <a:tbl>
              <a:tblPr bandRow="1" firstRow="1">
                <a:noFill/>
                <a:tableStyleId>{00A4F772-542E-4566-B86A-B435117C2FBC}</a:tableStyleId>
              </a:tblPr>
              <a:tblGrid>
                <a:gridCol w="8424175"/>
              </a:tblGrid>
              <a:tr h="691850">
                <a:tc>
                  <a:txBody>
                    <a:bodyPr/>
                    <a:lstStyle/>
                    <a:p>
                      <a:pPr indent="0" lvl="0" marL="0" marR="0" rtl="0" algn="ctr">
                        <a:spcBef>
                          <a:spcPts val="0"/>
                        </a:spcBef>
                        <a:spcAft>
                          <a:spcPts val="0"/>
                        </a:spcAft>
                        <a:buNone/>
                      </a:pPr>
                      <a:r>
                        <a:rPr lang="fr-CH" sz="3200"/>
                        <a:t>Sur quoi vote-on ?</a:t>
                      </a:r>
                      <a:endParaRPr/>
                    </a:p>
                  </a:txBody>
                  <a:tcPr marT="45725" marB="45725" marR="91450" marL="91450">
                    <a:solidFill>
                      <a:srgbClr val="B4DC00"/>
                    </a:solidFill>
                  </a:tcPr>
                </a:tc>
              </a:tr>
              <a:tr h="4895475">
                <a:tc>
                  <a:txBody>
                    <a:bodyPr/>
                    <a:lstStyle/>
                    <a:p>
                      <a:pPr indent="0" lvl="0" marL="0" marR="0" rtl="0" algn="l">
                        <a:spcBef>
                          <a:spcPts val="0"/>
                        </a:spcBef>
                        <a:spcAft>
                          <a:spcPts val="0"/>
                        </a:spcAft>
                        <a:buClr>
                          <a:schemeClr val="dk1"/>
                        </a:buClr>
                        <a:buSzPts val="1400"/>
                        <a:buFont typeface="Calibri"/>
                        <a:buNone/>
                      </a:pPr>
                      <a:r>
                        <a:t/>
                      </a:r>
                      <a:endParaRPr/>
                    </a:p>
                    <a:p>
                      <a:pPr indent="0" lvl="0" marL="0" marR="0" rtl="0" algn="l">
                        <a:spcBef>
                          <a:spcPts val="0"/>
                        </a:spcBef>
                        <a:spcAft>
                          <a:spcPts val="0"/>
                        </a:spcAft>
                        <a:buNone/>
                      </a:pPr>
                      <a:r>
                        <a:t/>
                      </a:r>
                      <a:endParaRPr i="0" sz="1500">
                        <a:solidFill>
                          <a:schemeClr val="dk1"/>
                        </a:solidFill>
                        <a:latin typeface="Calibri"/>
                        <a:ea typeface="Calibri"/>
                        <a:cs typeface="Calibri"/>
                        <a:sym typeface="Calibri"/>
                      </a:endParaRPr>
                    </a:p>
                    <a:p>
                      <a:pPr indent="0" lvl="0" marL="0" marR="0" rtl="0" algn="l">
                        <a:spcBef>
                          <a:spcPts val="0"/>
                        </a:spcBef>
                        <a:spcAft>
                          <a:spcPts val="0"/>
                        </a:spcAft>
                        <a:buNone/>
                      </a:pPr>
                      <a:r>
                        <a:rPr b="1" lang="fr-CH" sz="1800"/>
                        <a:t>Evolution de l’acquis Schengen liée au développement de l’agence Frontex</a:t>
                      </a:r>
                      <a:endParaRPr b="1" sz="1800"/>
                    </a:p>
                    <a:p>
                      <a:pPr indent="0" lvl="0" marL="457200" marR="0" rtl="0" algn="l">
                        <a:spcBef>
                          <a:spcPts val="0"/>
                        </a:spcBef>
                        <a:spcAft>
                          <a:spcPts val="0"/>
                        </a:spcAft>
                        <a:buNone/>
                      </a:pPr>
                      <a:r>
                        <a:t/>
                      </a:r>
                      <a:endParaRPr sz="1500"/>
                    </a:p>
                    <a:p>
                      <a:pPr indent="0" lvl="0" marL="457200" marR="0" rtl="0" algn="l">
                        <a:spcBef>
                          <a:spcPts val="0"/>
                        </a:spcBef>
                        <a:spcAft>
                          <a:spcPts val="0"/>
                        </a:spcAft>
                        <a:buNone/>
                      </a:pPr>
                      <a:r>
                        <a:t/>
                      </a:r>
                      <a:endParaRPr sz="1500"/>
                    </a:p>
                    <a:p>
                      <a:pPr indent="0" lvl="0" marL="0" marR="0" rtl="0" algn="l">
                        <a:spcBef>
                          <a:spcPts val="0"/>
                        </a:spcBef>
                        <a:spcAft>
                          <a:spcPts val="0"/>
                        </a:spcAft>
                        <a:buNone/>
                      </a:pPr>
                      <a:r>
                        <a:rPr b="1" lang="fr-CH" sz="1800"/>
                        <a:t>Objectifs :</a:t>
                      </a:r>
                      <a:endParaRPr b="1" sz="1800"/>
                    </a:p>
                    <a:p>
                      <a:pPr indent="-294299" lvl="0" marL="630000" marR="0" rtl="0" algn="l">
                        <a:spcBef>
                          <a:spcPts val="0"/>
                        </a:spcBef>
                        <a:spcAft>
                          <a:spcPts val="0"/>
                        </a:spcAft>
                        <a:buSzPts val="1800"/>
                        <a:buChar char="-"/>
                      </a:pPr>
                      <a:r>
                        <a:rPr lang="fr-CH" sz="1800"/>
                        <a:t>Mieux contrôler les frontières extérieures Schengen</a:t>
                      </a:r>
                      <a:endParaRPr sz="1800"/>
                    </a:p>
                    <a:p>
                      <a:pPr indent="-294299" lvl="0" marL="630000" marR="0" rtl="0" algn="l">
                        <a:spcBef>
                          <a:spcPts val="0"/>
                        </a:spcBef>
                        <a:spcAft>
                          <a:spcPts val="0"/>
                        </a:spcAft>
                        <a:buSzPts val="1800"/>
                        <a:buChar char="-"/>
                      </a:pPr>
                      <a:r>
                        <a:rPr lang="fr-CH" sz="1800"/>
                        <a:t>Améliorer les retours des personnes migrantes en situation illégale</a:t>
                      </a:r>
                      <a:endParaRPr sz="1800"/>
                    </a:p>
                    <a:p>
                      <a:pPr indent="0" lvl="0" marL="457200" marR="0" rtl="0" algn="l">
                        <a:spcBef>
                          <a:spcPts val="0"/>
                        </a:spcBef>
                        <a:spcAft>
                          <a:spcPts val="0"/>
                        </a:spcAft>
                        <a:buNone/>
                      </a:pPr>
                      <a:r>
                        <a:t/>
                      </a:r>
                      <a:endParaRPr sz="1500"/>
                    </a:p>
                    <a:p>
                      <a:pPr indent="0" lvl="0" marL="457200" marR="0" rtl="0" algn="l">
                        <a:spcBef>
                          <a:spcPts val="0"/>
                        </a:spcBef>
                        <a:spcAft>
                          <a:spcPts val="0"/>
                        </a:spcAft>
                        <a:buNone/>
                      </a:pPr>
                      <a:r>
                        <a:t/>
                      </a:r>
                      <a:endParaRPr sz="1500"/>
                    </a:p>
                    <a:p>
                      <a:pPr indent="0" lvl="0" marL="0" marR="0" rtl="0" algn="l">
                        <a:spcBef>
                          <a:spcPts val="0"/>
                        </a:spcBef>
                        <a:spcAft>
                          <a:spcPts val="0"/>
                        </a:spcAft>
                        <a:buNone/>
                      </a:pPr>
                      <a:r>
                        <a:rPr b="1" lang="fr-CH" sz="1800"/>
                        <a:t>Dans ce cadre, la Suisse est appelée à :</a:t>
                      </a:r>
                      <a:endParaRPr b="1" sz="1800"/>
                    </a:p>
                    <a:p>
                      <a:pPr indent="-294299" lvl="0" marL="630000" marR="0" rtl="0" algn="l">
                        <a:spcBef>
                          <a:spcPts val="0"/>
                        </a:spcBef>
                        <a:spcAft>
                          <a:spcPts val="0"/>
                        </a:spcAft>
                        <a:buSzPts val="1800"/>
                        <a:buChar char="-"/>
                      </a:pPr>
                      <a:r>
                        <a:rPr lang="fr-CH" sz="1800"/>
                        <a:t>Augmenter sa contribution financière à Frontex (4,5% du budget de l’organisation): </a:t>
                      </a:r>
                      <a:r>
                        <a:rPr b="1" lang="fr-CH" sz="1800"/>
                        <a:t>env. 61 mio CHF en 2027</a:t>
                      </a:r>
                      <a:r>
                        <a:rPr lang="fr-CH" sz="1800"/>
                        <a:t> contre </a:t>
                      </a:r>
                      <a:r>
                        <a:rPr b="1" lang="fr-CH" sz="1800"/>
                        <a:t>24 mio CHF en 2021</a:t>
                      </a:r>
                      <a:endParaRPr b="1" sz="1800"/>
                    </a:p>
                    <a:p>
                      <a:pPr indent="-294299" lvl="0" marL="630000" marR="0" rtl="0" algn="l">
                        <a:spcBef>
                          <a:spcPts val="0"/>
                        </a:spcBef>
                        <a:spcAft>
                          <a:spcPts val="0"/>
                        </a:spcAft>
                        <a:buSzPts val="1800"/>
                        <a:buChar char="-"/>
                      </a:pPr>
                      <a:r>
                        <a:rPr lang="fr-CH" sz="1800"/>
                        <a:t>Détacher davantage de gardes-frontières au profit de Frontex : </a:t>
                      </a:r>
                      <a:r>
                        <a:rPr b="1" lang="fr-CH" sz="1800"/>
                        <a:t>39 EPT d’ici à 2027</a:t>
                      </a:r>
                      <a:r>
                        <a:rPr lang="fr-CH" sz="1800"/>
                        <a:t> contre </a:t>
                      </a:r>
                      <a:r>
                        <a:rPr b="1" lang="fr-CH" sz="1800"/>
                        <a:t>24 EPT en 2021</a:t>
                      </a:r>
                      <a:endParaRPr b="1" sz="1800"/>
                    </a:p>
                    <a:p>
                      <a:pPr indent="0" lvl="0" marL="0" marR="0" rtl="0" algn="just">
                        <a:spcBef>
                          <a:spcPts val="0"/>
                        </a:spcBef>
                        <a:spcAft>
                          <a:spcPts val="0"/>
                        </a:spcAft>
                        <a:buNone/>
                      </a:pPr>
                      <a:r>
                        <a:t/>
                      </a:r>
                      <a:endParaRPr b="1" sz="1500"/>
                    </a:p>
                    <a:p>
                      <a:pPr indent="0" lvl="0" marL="0" marR="0" rtl="0" algn="just">
                        <a:spcBef>
                          <a:spcPts val="0"/>
                        </a:spcBef>
                        <a:spcAft>
                          <a:spcPts val="0"/>
                        </a:spcAft>
                        <a:buNone/>
                      </a:pPr>
                      <a:r>
                        <a:t/>
                      </a:r>
                      <a:endParaRPr b="1" sz="1500"/>
                    </a:p>
                    <a:p>
                      <a:pPr indent="0" lvl="0" marL="0" rtl="0" algn="l">
                        <a:lnSpc>
                          <a:spcPct val="115000"/>
                        </a:lnSpc>
                        <a:spcBef>
                          <a:spcPts val="0"/>
                        </a:spcBef>
                        <a:spcAft>
                          <a:spcPts val="0"/>
                        </a:spcAft>
                        <a:buClr>
                          <a:schemeClr val="dk1"/>
                        </a:buClr>
                        <a:buSzPts val="1100"/>
                        <a:buFont typeface="Arial"/>
                        <a:buNone/>
                      </a:pPr>
                      <a:r>
                        <a:rPr b="1" lang="fr-CH" sz="1800"/>
                        <a:t>→ Le référendum s’attaque à cette double augmentation (financière et humaine) de la contribution suisse à Frontex.</a:t>
                      </a:r>
                      <a:endParaRPr b="1" sz="1800"/>
                    </a:p>
                  </a:txBody>
                  <a:tcPr marT="45725" marB="45725" marR="91450" marL="91450"/>
                </a:tc>
              </a:tr>
            </a:tbl>
          </a:graphicData>
        </a:graphic>
      </p:graphicFrame>
      <p:sp>
        <p:nvSpPr>
          <p:cNvPr id="116" name="Google Shape;116;p3"/>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graphicFrame>
        <p:nvGraphicFramePr>
          <p:cNvPr id="121" name="Google Shape;121;p5"/>
          <p:cNvGraphicFramePr/>
          <p:nvPr/>
        </p:nvGraphicFramePr>
        <p:xfrm>
          <a:off x="468312" y="145933"/>
          <a:ext cx="3000000" cy="3000000"/>
        </p:xfrm>
        <a:graphic>
          <a:graphicData uri="http://schemas.openxmlformats.org/drawingml/2006/table">
            <a:tbl>
              <a:tblPr bandRow="1" firstRow="1">
                <a:noFill/>
                <a:tableStyleId>{00A4F772-542E-4566-B86A-B435117C2FBC}</a:tableStyleId>
              </a:tblPr>
              <a:tblGrid>
                <a:gridCol w="8424175"/>
              </a:tblGrid>
              <a:tr h="691850">
                <a:tc>
                  <a:txBody>
                    <a:bodyPr/>
                    <a:lstStyle/>
                    <a:p>
                      <a:pPr indent="0" lvl="0" marL="0" marR="0" rtl="0" algn="ctr">
                        <a:spcBef>
                          <a:spcPts val="0"/>
                        </a:spcBef>
                        <a:spcAft>
                          <a:spcPts val="0"/>
                        </a:spcAft>
                        <a:buNone/>
                      </a:pPr>
                      <a:r>
                        <a:rPr lang="fr-CH" sz="3200"/>
                        <a:t>Qu’est-ce que Frontex ?</a:t>
                      </a:r>
                      <a:endParaRPr/>
                    </a:p>
                  </a:txBody>
                  <a:tcPr marT="45725" marB="45725" marR="91450" marL="91450">
                    <a:solidFill>
                      <a:srgbClr val="B4DC00"/>
                    </a:solidFill>
                  </a:tcPr>
                </a:tc>
              </a:tr>
              <a:tr h="4895475">
                <a:tc>
                  <a:txBody>
                    <a:bodyPr/>
                    <a:lstStyle/>
                    <a:p>
                      <a:pPr indent="0" lvl="0" marL="0" marR="0" rtl="0" algn="l">
                        <a:spcBef>
                          <a:spcPts val="0"/>
                        </a:spcBef>
                        <a:spcAft>
                          <a:spcPts val="0"/>
                        </a:spcAft>
                        <a:buClr>
                          <a:schemeClr val="dk1"/>
                        </a:buClr>
                        <a:buSzPts val="1800"/>
                        <a:buFont typeface="Calibri"/>
                        <a:buNone/>
                      </a:pPr>
                      <a:r>
                        <a:t/>
                      </a:r>
                      <a:endParaRPr i="0" sz="1800">
                        <a:solidFill>
                          <a:schemeClr val="dk1"/>
                        </a:solidFill>
                        <a:latin typeface="Calibri"/>
                        <a:ea typeface="Calibri"/>
                        <a:cs typeface="Calibri"/>
                        <a:sym typeface="Calibri"/>
                      </a:endParaRPr>
                    </a:p>
                    <a:p>
                      <a:pPr indent="0" lvl="0" marL="0" marR="0" rtl="0" algn="l">
                        <a:spcBef>
                          <a:spcPts val="0"/>
                        </a:spcBef>
                        <a:spcAft>
                          <a:spcPts val="0"/>
                        </a:spcAft>
                        <a:buNone/>
                      </a:pPr>
                      <a:r>
                        <a:rPr b="1" lang="fr-CH" sz="1800"/>
                        <a:t>Agence européenne créée en 2004</a:t>
                      </a:r>
                      <a:endParaRPr sz="1800"/>
                    </a:p>
                    <a:p>
                      <a:pPr indent="-294299" lvl="0" marL="630000" rtl="0" algn="l">
                        <a:spcBef>
                          <a:spcPts val="0"/>
                        </a:spcBef>
                        <a:spcAft>
                          <a:spcPts val="0"/>
                        </a:spcAft>
                        <a:buClr>
                          <a:schemeClr val="dk1"/>
                        </a:buClr>
                        <a:buSzPts val="1800"/>
                        <a:buChar char="-"/>
                      </a:pPr>
                      <a:r>
                        <a:rPr lang="fr-CH" sz="1800"/>
                        <a:t>En charge du contrôle et de la gestion des frontières extérieures de l'espace Schengen</a:t>
                      </a:r>
                      <a:endParaRPr sz="1800"/>
                    </a:p>
                    <a:p>
                      <a:pPr indent="-294299" lvl="0" marL="630000" rtl="0" algn="l">
                        <a:spcBef>
                          <a:spcPts val="0"/>
                        </a:spcBef>
                        <a:spcAft>
                          <a:spcPts val="0"/>
                        </a:spcAft>
                        <a:buSzPts val="1800"/>
                        <a:buChar char="-"/>
                      </a:pPr>
                      <a:r>
                        <a:rPr lang="fr-CH" sz="1800"/>
                        <a:t>Agit à titre subsidiaire : les agents de Frontex n’agissent qu’avec l’autorisation de l’Etat hôte, sur les instructions et, en général, en présence d’agents de l’Etat hôte</a:t>
                      </a:r>
                      <a:endParaRPr sz="1800"/>
                    </a:p>
                    <a:p>
                      <a:pPr indent="0" lvl="0" marL="0" marR="0" rtl="0" algn="l">
                        <a:spcBef>
                          <a:spcPts val="0"/>
                        </a:spcBef>
                        <a:spcAft>
                          <a:spcPts val="0"/>
                        </a:spcAft>
                        <a:buNone/>
                      </a:pPr>
                      <a:r>
                        <a:t/>
                      </a:r>
                      <a:endParaRPr b="1" sz="1800"/>
                    </a:p>
                    <a:p>
                      <a:pPr indent="0" lvl="0" marL="0" marR="0" rtl="0" algn="l">
                        <a:spcBef>
                          <a:spcPts val="0"/>
                        </a:spcBef>
                        <a:spcAft>
                          <a:spcPts val="0"/>
                        </a:spcAft>
                        <a:buNone/>
                      </a:pPr>
                      <a:r>
                        <a:rPr b="1" lang="fr-CH" sz="1800"/>
                        <a:t>Réforme et renforcement de Frontex</a:t>
                      </a:r>
                      <a:endParaRPr b="1" sz="1800"/>
                    </a:p>
                    <a:p>
                      <a:pPr indent="-294299" lvl="0" marL="630000" marR="0" rtl="0" algn="l">
                        <a:spcBef>
                          <a:spcPts val="0"/>
                        </a:spcBef>
                        <a:spcAft>
                          <a:spcPts val="0"/>
                        </a:spcAft>
                        <a:buSzPts val="1800"/>
                        <a:buChar char="-"/>
                      </a:pPr>
                      <a:r>
                        <a:rPr lang="fr-CH" sz="1800"/>
                        <a:t>Budget annuel : 93 mio € en 2010, 544 mio € en 2021, env. 1 milliard en 2027</a:t>
                      </a:r>
                      <a:endParaRPr sz="1800"/>
                    </a:p>
                    <a:p>
                      <a:pPr indent="-294299" lvl="0" marL="630000" marR="0" rtl="0" algn="l">
                        <a:spcBef>
                          <a:spcPts val="0"/>
                        </a:spcBef>
                        <a:spcAft>
                          <a:spcPts val="0"/>
                        </a:spcAft>
                        <a:buSzPts val="1800"/>
                        <a:buChar char="-"/>
                      </a:pPr>
                      <a:r>
                        <a:rPr lang="fr-CH" sz="1800"/>
                        <a:t>Contingent permanent d’environ 10’000 agents d’ici à 2027 (y compris agents détachés par les Etats membres), contre env. 5’000 en 2021</a:t>
                      </a:r>
                      <a:endParaRPr sz="1800"/>
                    </a:p>
                    <a:p>
                      <a:pPr indent="-294299" lvl="0" marL="630000" marR="0" rtl="0" algn="l">
                        <a:spcBef>
                          <a:spcPts val="0"/>
                        </a:spcBef>
                        <a:spcAft>
                          <a:spcPts val="0"/>
                        </a:spcAft>
                        <a:buSzPts val="1800"/>
                        <a:buChar char="-"/>
                      </a:pPr>
                      <a:r>
                        <a:rPr lang="fr-CH" sz="1800"/>
                        <a:t>Renforcement du rôle de Frontex dans le domaine du retour des personnes en situation illégale</a:t>
                      </a:r>
                      <a:endParaRPr sz="1800"/>
                    </a:p>
                    <a:p>
                      <a:pPr indent="-294299" lvl="0" marL="630000" marR="0" rtl="0" algn="l">
                        <a:spcBef>
                          <a:spcPts val="0"/>
                        </a:spcBef>
                        <a:spcAft>
                          <a:spcPts val="0"/>
                        </a:spcAft>
                        <a:buSzPts val="1800"/>
                        <a:buChar char="-"/>
                      </a:pPr>
                      <a:r>
                        <a:rPr lang="fr-CH" sz="1800"/>
                        <a:t>Recrutement d’une équipe de 40 contrôleurs des droits fondamentaux</a:t>
                      </a:r>
                      <a:endParaRPr sz="1800"/>
                    </a:p>
                    <a:p>
                      <a:pPr indent="0" lvl="0" marL="0" marR="0" rtl="0" algn="just">
                        <a:spcBef>
                          <a:spcPts val="0"/>
                        </a:spcBef>
                        <a:spcAft>
                          <a:spcPts val="0"/>
                        </a:spcAft>
                        <a:buNone/>
                      </a:pPr>
                      <a:r>
                        <a:t/>
                      </a:r>
                      <a:endParaRPr b="1" sz="1200">
                        <a:latin typeface="Calibri"/>
                        <a:ea typeface="Calibri"/>
                        <a:cs typeface="Calibri"/>
                        <a:sym typeface="Calibri"/>
                      </a:endParaRPr>
                    </a:p>
                  </a:txBody>
                  <a:tcPr marT="45725" marB="45725" marR="91450" marL="91450"/>
                </a:tc>
              </a:tr>
            </a:tbl>
          </a:graphicData>
        </a:graphic>
      </p:graphicFrame>
      <p:sp>
        <p:nvSpPr>
          <p:cNvPr id="122" name="Google Shape;122;p5"/>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graphicFrame>
        <p:nvGraphicFramePr>
          <p:cNvPr id="127" name="Google Shape;127;g117607ebaab_0_1"/>
          <p:cNvGraphicFramePr/>
          <p:nvPr/>
        </p:nvGraphicFramePr>
        <p:xfrm>
          <a:off x="468312" y="145933"/>
          <a:ext cx="3000000" cy="3000000"/>
        </p:xfrm>
        <a:graphic>
          <a:graphicData uri="http://schemas.openxmlformats.org/drawingml/2006/table">
            <a:tbl>
              <a:tblPr bandRow="1" firstRow="1">
                <a:noFill/>
                <a:tableStyleId>{00A4F772-542E-4566-B86A-B435117C2FBC}</a:tableStyleId>
              </a:tblPr>
              <a:tblGrid>
                <a:gridCol w="8424175"/>
              </a:tblGrid>
              <a:tr h="691850">
                <a:tc>
                  <a:txBody>
                    <a:bodyPr/>
                    <a:lstStyle/>
                    <a:p>
                      <a:pPr indent="0" lvl="0" marL="0" marR="0" rtl="0" algn="ctr">
                        <a:spcBef>
                          <a:spcPts val="0"/>
                        </a:spcBef>
                        <a:spcAft>
                          <a:spcPts val="0"/>
                        </a:spcAft>
                        <a:buNone/>
                      </a:pPr>
                      <a:r>
                        <a:rPr lang="fr-CH" sz="3200"/>
                        <a:t>Processus parlementaire et référendaire</a:t>
                      </a:r>
                      <a:endParaRPr/>
                    </a:p>
                  </a:txBody>
                  <a:tcPr marT="45725" marB="45725" marR="91450" marL="91450">
                    <a:solidFill>
                      <a:srgbClr val="B4DC00"/>
                    </a:solidFill>
                  </a:tcPr>
                </a:tc>
              </a:tr>
              <a:tr h="4895475">
                <a:tc>
                  <a:txBody>
                    <a:bodyPr/>
                    <a:lstStyle/>
                    <a:p>
                      <a:pPr indent="0" lvl="0" marL="0" marR="0" rtl="0" algn="l">
                        <a:spcBef>
                          <a:spcPts val="0"/>
                        </a:spcBef>
                        <a:spcAft>
                          <a:spcPts val="0"/>
                        </a:spcAft>
                        <a:buClr>
                          <a:schemeClr val="dk1"/>
                        </a:buClr>
                        <a:buSzPts val="1800"/>
                        <a:buFont typeface="Calibri"/>
                        <a:buNone/>
                      </a:pPr>
                      <a:r>
                        <a:t/>
                      </a:r>
                      <a:endParaRPr i="0" sz="1800">
                        <a:solidFill>
                          <a:schemeClr val="dk1"/>
                        </a:solidFill>
                        <a:latin typeface="Calibri"/>
                        <a:ea typeface="Calibri"/>
                        <a:cs typeface="Calibri"/>
                        <a:sym typeface="Calibri"/>
                      </a:endParaRPr>
                    </a:p>
                    <a:p>
                      <a:pPr indent="0" lvl="0" marL="0" marR="0" rtl="0" algn="l">
                        <a:spcBef>
                          <a:spcPts val="0"/>
                        </a:spcBef>
                        <a:spcAft>
                          <a:spcPts val="0"/>
                        </a:spcAft>
                        <a:buNone/>
                      </a:pPr>
                      <a:r>
                        <a:rPr b="1" lang="fr-CH" sz="1800"/>
                        <a:t>Tentative de compromis de la part du PS :</a:t>
                      </a:r>
                      <a:endParaRPr b="1" sz="1800"/>
                    </a:p>
                    <a:p>
                      <a:pPr indent="-285750" lvl="0" marL="630000" marR="0" rtl="0" algn="l">
                        <a:spcBef>
                          <a:spcPts val="0"/>
                        </a:spcBef>
                        <a:spcAft>
                          <a:spcPts val="0"/>
                        </a:spcAft>
                        <a:buClr>
                          <a:schemeClr val="dk1"/>
                        </a:buClr>
                        <a:buSzPts val="1800"/>
                        <a:buFont typeface="Calibri"/>
                        <a:buChar char="-"/>
                      </a:pPr>
                      <a:r>
                        <a:rPr lang="fr-CH" sz="1800"/>
                        <a:t>Adopter cette évolution de l’acquis Schengen en contrepartie d’une augmentation du nombre de demandeurs d’asile admis en Suisse chaque année dans le cadre de la répartition européenne : 4’000 au lieu de 1’600 actuellement</a:t>
                      </a:r>
                      <a:endParaRPr sz="1800"/>
                    </a:p>
                    <a:p>
                      <a:pPr indent="-285750" lvl="0" marL="630000" marR="0" rtl="0" algn="l">
                        <a:spcBef>
                          <a:spcPts val="0"/>
                        </a:spcBef>
                        <a:spcAft>
                          <a:spcPts val="0"/>
                        </a:spcAft>
                        <a:buClr>
                          <a:schemeClr val="dk1"/>
                        </a:buClr>
                        <a:buSzPts val="1800"/>
                        <a:buFont typeface="Calibri"/>
                        <a:buChar char="-"/>
                      </a:pPr>
                      <a:r>
                        <a:rPr lang="fr-CH" sz="1800"/>
                        <a:t>Proposition de consensus du Centre et du PLR : augmenter le quota à 2’800</a:t>
                      </a:r>
                      <a:endParaRPr sz="1800"/>
                    </a:p>
                    <a:p>
                      <a:pPr indent="0" lvl="0" marL="0" marR="0" rtl="0" algn="l">
                        <a:spcBef>
                          <a:spcPts val="0"/>
                        </a:spcBef>
                        <a:spcAft>
                          <a:spcPts val="0"/>
                        </a:spcAft>
                        <a:buNone/>
                      </a:pPr>
                      <a:r>
                        <a:t/>
                      </a:r>
                      <a:endParaRPr sz="1800"/>
                    </a:p>
                    <a:p>
                      <a:pPr indent="0" lvl="0" marL="0" marR="0" rtl="0" algn="l">
                        <a:spcBef>
                          <a:spcPts val="0"/>
                        </a:spcBef>
                        <a:spcAft>
                          <a:spcPts val="0"/>
                        </a:spcAft>
                        <a:buNone/>
                      </a:pPr>
                      <a:r>
                        <a:rPr b="1" lang="fr-CH" sz="1800"/>
                        <a:t>La droite a pu faire adopter cet arrêté fédéral sans augmentation du quota grâce à des voix de l’UDC</a:t>
                      </a:r>
                      <a:endParaRPr b="1" sz="1800"/>
                    </a:p>
                    <a:p>
                      <a:pPr indent="0" lvl="0" marL="457200" marR="0" rtl="0" algn="l">
                        <a:spcBef>
                          <a:spcPts val="0"/>
                        </a:spcBef>
                        <a:spcAft>
                          <a:spcPts val="0"/>
                        </a:spcAft>
                        <a:buNone/>
                      </a:pPr>
                      <a:r>
                        <a:t/>
                      </a:r>
                      <a:endParaRPr sz="1800"/>
                    </a:p>
                    <a:p>
                      <a:pPr indent="0" lvl="0" marL="0" marR="0" rtl="0" algn="l">
                        <a:spcBef>
                          <a:spcPts val="0"/>
                        </a:spcBef>
                        <a:spcAft>
                          <a:spcPts val="0"/>
                        </a:spcAft>
                        <a:buNone/>
                      </a:pPr>
                      <a:r>
                        <a:rPr b="1" lang="fr-CH" sz="1800"/>
                        <a:t>Un référendum est lancé par l’organisation </a:t>
                      </a:r>
                      <a:r>
                        <a:rPr b="1" i="1" lang="fr-CH" sz="1800"/>
                        <a:t>Migrant Solidarity Network</a:t>
                      </a:r>
                      <a:r>
                        <a:rPr b="1" lang="fr-CH" sz="1800"/>
                        <a:t>, aux côtés d’autres associations :</a:t>
                      </a:r>
                      <a:r>
                        <a:rPr lang="fr-CH" sz="1800"/>
                        <a:t> </a:t>
                      </a:r>
                      <a:endParaRPr sz="1800"/>
                    </a:p>
                    <a:p>
                      <a:pPr indent="-294299" lvl="0" marL="630000" marR="0" rtl="0" algn="l">
                        <a:spcBef>
                          <a:spcPts val="0"/>
                        </a:spcBef>
                        <a:spcAft>
                          <a:spcPts val="0"/>
                        </a:spcAft>
                        <a:buSzPts val="1800"/>
                        <a:buChar char="-"/>
                      </a:pPr>
                      <a:r>
                        <a:rPr lang="fr-CH" sz="1800"/>
                        <a:t>Référendum soutenu par les Verts·e·s et le PS</a:t>
                      </a:r>
                      <a:endParaRPr sz="1800"/>
                    </a:p>
                    <a:p>
                      <a:pPr indent="-294299" lvl="0" marL="630000" marR="0" rtl="0" algn="l">
                        <a:spcBef>
                          <a:spcPts val="0"/>
                        </a:spcBef>
                        <a:spcAft>
                          <a:spcPts val="0"/>
                        </a:spcAft>
                        <a:buClr>
                          <a:schemeClr val="dk1"/>
                        </a:buClr>
                        <a:buSzPts val="1800"/>
                        <a:buFont typeface="Calibri"/>
                        <a:buChar char="-"/>
                      </a:pPr>
                      <a:r>
                        <a:rPr lang="fr-CH" sz="1800"/>
                        <a:t>Les ONG de référence dans ce domaine (Amnesty, OSAR, EPER, Caritas, etc.) n’ont pas soutenu le référendum</a:t>
                      </a:r>
                      <a:br>
                        <a:rPr b="0" i="0" lang="fr-CH" sz="1800">
                          <a:solidFill>
                            <a:schemeClr val="dk1"/>
                          </a:solidFill>
                          <a:latin typeface="Calibri"/>
                          <a:ea typeface="Calibri"/>
                          <a:cs typeface="Calibri"/>
                          <a:sym typeface="Calibri"/>
                        </a:rPr>
                      </a:br>
                      <a:endParaRPr b="0" i="0" sz="1800">
                        <a:solidFill>
                          <a:schemeClr val="dk1"/>
                        </a:solidFill>
                        <a:latin typeface="Calibri"/>
                        <a:ea typeface="Calibri"/>
                        <a:cs typeface="Calibri"/>
                        <a:sym typeface="Calibri"/>
                      </a:endParaRPr>
                    </a:p>
                    <a:p>
                      <a:pPr indent="0" lvl="0" marL="0" marR="0" rtl="0" algn="just">
                        <a:spcBef>
                          <a:spcPts val="0"/>
                        </a:spcBef>
                        <a:spcAft>
                          <a:spcPts val="0"/>
                        </a:spcAft>
                        <a:buNone/>
                      </a:pPr>
                      <a:r>
                        <a:t/>
                      </a:r>
                      <a:endParaRPr b="1" sz="1200">
                        <a:latin typeface="Calibri"/>
                        <a:ea typeface="Calibri"/>
                        <a:cs typeface="Calibri"/>
                        <a:sym typeface="Calibri"/>
                      </a:endParaRPr>
                    </a:p>
                  </a:txBody>
                  <a:tcPr marT="45725" marB="45725" marR="91450" marL="91450"/>
                </a:tc>
              </a:tr>
            </a:tbl>
          </a:graphicData>
        </a:graphic>
      </p:graphicFrame>
      <p:sp>
        <p:nvSpPr>
          <p:cNvPr id="128" name="Google Shape;128;g117607ebaab_0_1"/>
          <p:cNvSpPr txBox="1"/>
          <p:nvPr>
            <p:ph idx="12" type="sldNum"/>
          </p:nvPr>
        </p:nvSpPr>
        <p:spPr>
          <a:xfrm>
            <a:off x="468313" y="6453188"/>
            <a:ext cx="4319700" cy="2160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graphicFrame>
        <p:nvGraphicFramePr>
          <p:cNvPr id="133" name="Google Shape;133;g117607ebaab_0_28"/>
          <p:cNvGraphicFramePr/>
          <p:nvPr/>
        </p:nvGraphicFramePr>
        <p:xfrm>
          <a:off x="468312" y="145933"/>
          <a:ext cx="3000000" cy="3000000"/>
        </p:xfrm>
        <a:graphic>
          <a:graphicData uri="http://schemas.openxmlformats.org/drawingml/2006/table">
            <a:tbl>
              <a:tblPr bandRow="1" firstRow="1">
                <a:noFill/>
                <a:tableStyleId>{00A4F772-542E-4566-B86A-B435117C2FBC}</a:tableStyleId>
              </a:tblPr>
              <a:tblGrid>
                <a:gridCol w="8424175"/>
              </a:tblGrid>
              <a:tr h="683025">
                <a:tc>
                  <a:txBody>
                    <a:bodyPr/>
                    <a:lstStyle/>
                    <a:p>
                      <a:pPr indent="0" lvl="0" marL="0" marR="0" rtl="0" algn="ctr">
                        <a:spcBef>
                          <a:spcPts val="0"/>
                        </a:spcBef>
                        <a:spcAft>
                          <a:spcPts val="0"/>
                        </a:spcAft>
                        <a:buNone/>
                      </a:pPr>
                      <a:r>
                        <a:rPr lang="fr-CH" sz="3200"/>
                        <a:t>Les arguments des </a:t>
                      </a:r>
                      <a:r>
                        <a:rPr lang="fr-CH" sz="3200"/>
                        <a:t>référendaires</a:t>
                      </a:r>
                      <a:endParaRPr/>
                    </a:p>
                  </a:txBody>
                  <a:tcPr marT="45725" marB="45725" marR="91450" marL="91450">
                    <a:solidFill>
                      <a:srgbClr val="B4DC00"/>
                    </a:solidFill>
                  </a:tcPr>
                </a:tc>
              </a:tr>
              <a:tr h="4832975">
                <a:tc>
                  <a:txBody>
                    <a:bodyPr/>
                    <a:lstStyle/>
                    <a:p>
                      <a:pPr indent="0" lvl="0" marL="0" marR="0" rtl="0" algn="l">
                        <a:spcBef>
                          <a:spcPts val="0"/>
                        </a:spcBef>
                        <a:spcAft>
                          <a:spcPts val="0"/>
                        </a:spcAft>
                        <a:buClr>
                          <a:schemeClr val="dk1"/>
                        </a:buClr>
                        <a:buSzPts val="1800"/>
                        <a:buFont typeface="Calibri"/>
                        <a:buNone/>
                      </a:pPr>
                      <a:r>
                        <a:t/>
                      </a:r>
                      <a:endParaRPr sz="1800"/>
                    </a:p>
                    <a:p>
                      <a:pPr indent="0" lvl="0" marL="0" marR="0" rtl="0" algn="l">
                        <a:spcBef>
                          <a:spcPts val="0"/>
                        </a:spcBef>
                        <a:spcAft>
                          <a:spcPts val="0"/>
                        </a:spcAft>
                        <a:buClr>
                          <a:schemeClr val="dk1"/>
                        </a:buClr>
                        <a:buSzPts val="1800"/>
                        <a:buFont typeface="Calibri"/>
                        <a:buNone/>
                      </a:pPr>
                      <a:r>
                        <a:rPr b="1" lang="fr-CH" sz="1800"/>
                        <a:t>Quatre arguments principaux :</a:t>
                      </a:r>
                      <a:endParaRPr b="1" sz="1800"/>
                    </a:p>
                    <a:p>
                      <a:pPr indent="0" lvl="0" marL="0" marR="0" rtl="0" algn="l">
                        <a:spcBef>
                          <a:spcPts val="0"/>
                        </a:spcBef>
                        <a:spcAft>
                          <a:spcPts val="0"/>
                        </a:spcAft>
                        <a:buClr>
                          <a:schemeClr val="dk1"/>
                        </a:buClr>
                        <a:buSzPts val="1800"/>
                        <a:buFont typeface="Calibri"/>
                        <a:buNone/>
                      </a:pPr>
                      <a:r>
                        <a:t/>
                      </a:r>
                      <a:endParaRPr sz="1800"/>
                    </a:p>
                    <a:p>
                      <a:pPr indent="-342900" lvl="0" marL="457200" marR="0" rtl="0" algn="l">
                        <a:spcBef>
                          <a:spcPts val="0"/>
                        </a:spcBef>
                        <a:spcAft>
                          <a:spcPts val="0"/>
                        </a:spcAft>
                        <a:buClr>
                          <a:schemeClr val="dk1"/>
                        </a:buClr>
                        <a:buSzPts val="1800"/>
                        <a:buFont typeface="Calibri"/>
                        <a:buAutoNum type="arabicPeriod"/>
                      </a:pPr>
                      <a:r>
                        <a:rPr lang="fr-CH" sz="1800"/>
                        <a:t>Dénonciation de violations massives des droits humains aux frontières extérieures de l’Europe (politique de la “forteresse Europe”)</a:t>
                      </a:r>
                      <a:endParaRPr sz="1800"/>
                    </a:p>
                    <a:p>
                      <a:pPr indent="0" lvl="0" marL="457200" marR="0" rtl="0" algn="l">
                        <a:spcBef>
                          <a:spcPts val="0"/>
                        </a:spcBef>
                        <a:spcAft>
                          <a:spcPts val="0"/>
                        </a:spcAft>
                        <a:buNone/>
                      </a:pPr>
                      <a:r>
                        <a:t/>
                      </a:r>
                      <a:endParaRPr sz="1800"/>
                    </a:p>
                    <a:p>
                      <a:pPr indent="-342900" lvl="0" marL="457200" marR="0" rtl="0" algn="l">
                        <a:spcBef>
                          <a:spcPts val="0"/>
                        </a:spcBef>
                        <a:spcAft>
                          <a:spcPts val="0"/>
                        </a:spcAft>
                        <a:buClr>
                          <a:schemeClr val="dk1"/>
                        </a:buClr>
                        <a:buSzPts val="1800"/>
                        <a:buFont typeface="Calibri"/>
                        <a:buAutoNum type="arabicPeriod"/>
                      </a:pPr>
                      <a:r>
                        <a:rPr lang="fr-CH" sz="1800"/>
                        <a:t>Opposition au développement de Frontex, une agence sans contrôle démocratique contribuant directement et activement à ces violations</a:t>
                      </a:r>
                      <a:endParaRPr sz="1800"/>
                    </a:p>
                    <a:p>
                      <a:pPr indent="0" lvl="0" marL="457200" marR="0" rtl="0" algn="l">
                        <a:spcBef>
                          <a:spcPts val="0"/>
                        </a:spcBef>
                        <a:spcAft>
                          <a:spcPts val="0"/>
                        </a:spcAft>
                        <a:buNone/>
                      </a:pPr>
                      <a:r>
                        <a:t/>
                      </a:r>
                      <a:endParaRPr sz="1800"/>
                    </a:p>
                    <a:p>
                      <a:pPr indent="-342900" lvl="0" marL="457200" marR="0" rtl="0" algn="l">
                        <a:spcBef>
                          <a:spcPts val="0"/>
                        </a:spcBef>
                        <a:spcAft>
                          <a:spcPts val="0"/>
                        </a:spcAft>
                        <a:buClr>
                          <a:schemeClr val="dk1"/>
                        </a:buClr>
                        <a:buSzPts val="1800"/>
                        <a:buFont typeface="Calibri"/>
                        <a:buAutoNum type="arabicPeriod"/>
                      </a:pPr>
                      <a:r>
                        <a:rPr lang="fr-CH" sz="1800"/>
                        <a:t>Rejeter cette contribution afin de faire pression sur l’Europe pour une réforme de sa politique migratoire</a:t>
                      </a:r>
                      <a:endParaRPr sz="1800"/>
                    </a:p>
                    <a:p>
                      <a:pPr indent="0" lvl="0" marL="457200" marR="0" rtl="0" algn="l">
                        <a:spcBef>
                          <a:spcPts val="0"/>
                        </a:spcBef>
                        <a:spcAft>
                          <a:spcPts val="0"/>
                        </a:spcAft>
                        <a:buNone/>
                      </a:pPr>
                      <a:r>
                        <a:t/>
                      </a:r>
                      <a:endParaRPr sz="1800"/>
                    </a:p>
                    <a:p>
                      <a:pPr indent="-342900" lvl="0" marL="457200" marR="0" rtl="0" algn="l">
                        <a:spcBef>
                          <a:spcPts val="0"/>
                        </a:spcBef>
                        <a:spcAft>
                          <a:spcPts val="0"/>
                        </a:spcAft>
                        <a:buClr>
                          <a:schemeClr val="dk1"/>
                        </a:buClr>
                        <a:buSzPts val="1800"/>
                        <a:buFont typeface="Calibri"/>
                        <a:buAutoNum type="arabicPeriod"/>
                      </a:pPr>
                      <a:r>
                        <a:rPr lang="fr-CH" sz="1800"/>
                        <a:t>Manque de contreparties suisses dans la mise en oeuvre nationale de cette évolution de l’acquis Schengen (quotas de répartition)</a:t>
                      </a:r>
                      <a:endParaRPr b="0" i="0" sz="1800">
                        <a:solidFill>
                          <a:schemeClr val="dk1"/>
                        </a:solidFill>
                        <a:latin typeface="Calibri"/>
                        <a:ea typeface="Calibri"/>
                        <a:cs typeface="Calibri"/>
                        <a:sym typeface="Calibri"/>
                      </a:endParaRPr>
                    </a:p>
                    <a:p>
                      <a:pPr indent="0" lvl="0" marL="0" marR="0" rtl="0" algn="just">
                        <a:spcBef>
                          <a:spcPts val="0"/>
                        </a:spcBef>
                        <a:spcAft>
                          <a:spcPts val="0"/>
                        </a:spcAft>
                        <a:buNone/>
                      </a:pPr>
                      <a:r>
                        <a:t/>
                      </a:r>
                      <a:endParaRPr b="1" sz="1200">
                        <a:latin typeface="Calibri"/>
                        <a:ea typeface="Calibri"/>
                        <a:cs typeface="Calibri"/>
                        <a:sym typeface="Calibri"/>
                      </a:endParaRPr>
                    </a:p>
                  </a:txBody>
                  <a:tcPr marT="45725" marB="45725" marR="91450" marL="91450"/>
                </a:tc>
              </a:tr>
            </a:tbl>
          </a:graphicData>
        </a:graphic>
      </p:graphicFrame>
      <p:sp>
        <p:nvSpPr>
          <p:cNvPr id="134" name="Google Shape;134;g117607ebaab_0_28"/>
          <p:cNvSpPr txBox="1"/>
          <p:nvPr>
            <p:ph idx="12" type="sldNum"/>
          </p:nvPr>
        </p:nvSpPr>
        <p:spPr>
          <a:xfrm>
            <a:off x="468313" y="6453188"/>
            <a:ext cx="4319700" cy="2160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g117607ebaab_0_36"/>
          <p:cNvSpPr txBox="1"/>
          <p:nvPr>
            <p:ph type="title"/>
          </p:nvPr>
        </p:nvSpPr>
        <p:spPr>
          <a:xfrm>
            <a:off x="457200" y="188912"/>
            <a:ext cx="8229600" cy="11430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fr-CH" sz="2100">
                <a:solidFill>
                  <a:srgbClr val="B4DC00"/>
                </a:solidFill>
                <a:latin typeface="Open Sans"/>
                <a:ea typeface="Open Sans"/>
                <a:cs typeface="Open Sans"/>
                <a:sym typeface="Open Sans"/>
              </a:rPr>
              <a:t>Contexte - La politique migratoire européenne</a:t>
            </a:r>
            <a:endParaRPr sz="2100">
              <a:solidFill>
                <a:srgbClr val="B4DC00"/>
              </a:solidFill>
              <a:latin typeface="Open Sans"/>
              <a:ea typeface="Open Sans"/>
              <a:cs typeface="Open Sans"/>
              <a:sym typeface="Open Sans"/>
            </a:endParaRPr>
          </a:p>
        </p:txBody>
      </p:sp>
      <p:sp>
        <p:nvSpPr>
          <p:cNvPr id="140" name="Google Shape;140;g117607ebaab_0_36"/>
          <p:cNvSpPr txBox="1"/>
          <p:nvPr>
            <p:ph idx="12" type="sldNum"/>
          </p:nvPr>
        </p:nvSpPr>
        <p:spPr>
          <a:xfrm>
            <a:off x="468313" y="6453188"/>
            <a:ext cx="4319700" cy="2160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fr-CH"/>
              <a:t>‹#›</a:t>
            </a:fld>
            <a:endParaRPr/>
          </a:p>
        </p:txBody>
      </p:sp>
      <p:sp>
        <p:nvSpPr>
          <p:cNvPr id="141" name="Google Shape;141;g117607ebaab_0_36"/>
          <p:cNvSpPr txBox="1"/>
          <p:nvPr/>
        </p:nvSpPr>
        <p:spPr>
          <a:xfrm>
            <a:off x="504125" y="1331650"/>
            <a:ext cx="8246700" cy="5564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fr-CH" sz="1600">
                <a:latin typeface="Calibri"/>
                <a:ea typeface="Calibri"/>
                <a:cs typeface="Calibri"/>
                <a:sym typeface="Calibri"/>
              </a:rPr>
              <a:t>Depuis 2016, les frontières extérieures européennes se sont progressivement refermées, y compris aux personnes en quête légitime de protection :</a:t>
            </a:r>
            <a:endParaRPr sz="1500">
              <a:latin typeface="Calibri"/>
              <a:ea typeface="Calibri"/>
              <a:cs typeface="Calibri"/>
              <a:sym typeface="Calibri"/>
            </a:endParaRPr>
          </a:p>
          <a:p>
            <a:pPr indent="-323850" lvl="0" marL="457200" rtl="0" algn="l">
              <a:lnSpc>
                <a:spcPct val="115000"/>
              </a:lnSpc>
              <a:spcBef>
                <a:spcPts val="0"/>
              </a:spcBef>
              <a:spcAft>
                <a:spcPts val="0"/>
              </a:spcAft>
              <a:buSzPts val="1500"/>
              <a:buFont typeface="Calibri"/>
              <a:buChar char="-"/>
            </a:pPr>
            <a:r>
              <a:rPr lang="fr-CH" sz="1500">
                <a:latin typeface="Calibri"/>
                <a:ea typeface="Calibri"/>
                <a:cs typeface="Calibri"/>
                <a:sym typeface="Calibri"/>
              </a:rPr>
              <a:t>Coopération avec les pays voisins afin de limiter drastiquement les arrivées en Europe</a:t>
            </a:r>
            <a:endParaRPr sz="1500">
              <a:latin typeface="Calibri"/>
              <a:ea typeface="Calibri"/>
              <a:cs typeface="Calibri"/>
              <a:sym typeface="Calibri"/>
            </a:endParaRPr>
          </a:p>
          <a:p>
            <a:pPr indent="-323850" lvl="0" marL="457200" rtl="0" algn="l">
              <a:lnSpc>
                <a:spcPct val="115000"/>
              </a:lnSpc>
              <a:spcBef>
                <a:spcPts val="0"/>
              </a:spcBef>
              <a:spcAft>
                <a:spcPts val="0"/>
              </a:spcAft>
              <a:buSzPts val="1500"/>
              <a:buFont typeface="Calibri"/>
              <a:buChar char="-"/>
            </a:pPr>
            <a:r>
              <a:rPr lang="fr-CH" sz="1500">
                <a:latin typeface="Calibri"/>
                <a:ea typeface="Calibri"/>
                <a:cs typeface="Calibri"/>
                <a:sym typeface="Calibri"/>
              </a:rPr>
              <a:t>“Push-backs” systématiques aux frontières européennes</a:t>
            </a:r>
            <a:endParaRPr sz="1500">
              <a:latin typeface="Calibri"/>
              <a:ea typeface="Calibri"/>
              <a:cs typeface="Calibri"/>
              <a:sym typeface="Calibri"/>
            </a:endParaRPr>
          </a:p>
          <a:p>
            <a:pPr indent="-323850" lvl="0" marL="457200" rtl="0" algn="l">
              <a:lnSpc>
                <a:spcPct val="115000"/>
              </a:lnSpc>
              <a:spcBef>
                <a:spcPts val="0"/>
              </a:spcBef>
              <a:spcAft>
                <a:spcPts val="0"/>
              </a:spcAft>
              <a:buSzPts val="1500"/>
              <a:buFont typeface="Calibri"/>
              <a:buChar char="-"/>
            </a:pPr>
            <a:r>
              <a:rPr lang="fr-CH" sz="1500">
                <a:latin typeface="Calibri"/>
                <a:ea typeface="Calibri"/>
                <a:cs typeface="Calibri"/>
                <a:sym typeface="Calibri"/>
              </a:rPr>
              <a:t>Fin des opérations étatiques de sauvetage en mer</a:t>
            </a:r>
            <a:endParaRPr sz="1500">
              <a:latin typeface="Calibri"/>
              <a:ea typeface="Calibri"/>
              <a:cs typeface="Calibri"/>
              <a:sym typeface="Calibri"/>
            </a:endParaRPr>
          </a:p>
          <a:p>
            <a:pPr indent="0" lvl="0" marL="0" rtl="0" algn="l">
              <a:lnSpc>
                <a:spcPct val="115000"/>
              </a:lnSpc>
              <a:spcBef>
                <a:spcPts val="0"/>
              </a:spcBef>
              <a:spcAft>
                <a:spcPts val="0"/>
              </a:spcAft>
              <a:buNone/>
            </a:pPr>
            <a:r>
              <a:t/>
            </a:r>
            <a:endParaRPr>
              <a:latin typeface="Calibri"/>
              <a:ea typeface="Calibri"/>
              <a:cs typeface="Calibri"/>
              <a:sym typeface="Calibri"/>
            </a:endParaRPr>
          </a:p>
          <a:p>
            <a:pPr indent="0" lvl="0" marL="0" rtl="0" algn="l">
              <a:lnSpc>
                <a:spcPct val="115000"/>
              </a:lnSpc>
              <a:spcBef>
                <a:spcPts val="0"/>
              </a:spcBef>
              <a:spcAft>
                <a:spcPts val="0"/>
              </a:spcAft>
              <a:buNone/>
            </a:pPr>
            <a:r>
              <a:rPr b="1" lang="fr-CH" sz="1600">
                <a:latin typeface="Calibri"/>
                <a:ea typeface="Calibri"/>
                <a:cs typeface="Calibri"/>
                <a:sym typeface="Calibri"/>
              </a:rPr>
              <a:t>Une pratique dénoncée par de nombreux acteurs (ONG, OHCHR, HCR, etc.) car jugée contraire au droit international des droits de l’Homme (principe de non-refoulement) :</a:t>
            </a:r>
            <a:endParaRPr b="1" sz="1600">
              <a:latin typeface="Calibri"/>
              <a:ea typeface="Calibri"/>
              <a:cs typeface="Calibri"/>
              <a:sym typeface="Calibri"/>
            </a:endParaRPr>
          </a:p>
          <a:p>
            <a:pPr indent="-323850" lvl="0" marL="457200" rtl="0" algn="l">
              <a:lnSpc>
                <a:spcPct val="115000"/>
              </a:lnSpc>
              <a:spcBef>
                <a:spcPts val="0"/>
              </a:spcBef>
              <a:spcAft>
                <a:spcPts val="0"/>
              </a:spcAft>
              <a:buSzPts val="1500"/>
              <a:buFont typeface="Calibri"/>
              <a:buChar char="-"/>
            </a:pPr>
            <a:r>
              <a:rPr lang="fr-CH" sz="1500">
                <a:latin typeface="Calibri"/>
                <a:ea typeface="Calibri"/>
                <a:cs typeface="Calibri"/>
                <a:sym typeface="Calibri"/>
              </a:rPr>
              <a:t>Nul ne peut être refoulé sur le territoire d’un État dans lequel sa vie serait menacée, où il risquerait la torture ou tout autre traitement ou peine cruels et inhumains.</a:t>
            </a:r>
            <a:endParaRPr sz="1500">
              <a:latin typeface="Calibri"/>
              <a:ea typeface="Calibri"/>
              <a:cs typeface="Calibri"/>
              <a:sym typeface="Calibri"/>
            </a:endParaRPr>
          </a:p>
          <a:p>
            <a:pPr indent="-323850" lvl="0" marL="457200" rtl="0" algn="l">
              <a:lnSpc>
                <a:spcPct val="115000"/>
              </a:lnSpc>
              <a:spcBef>
                <a:spcPts val="0"/>
              </a:spcBef>
              <a:spcAft>
                <a:spcPts val="0"/>
              </a:spcAft>
              <a:buSzPts val="1500"/>
              <a:buFont typeface="Calibri"/>
              <a:buChar char="-"/>
            </a:pPr>
            <a:r>
              <a:rPr lang="fr-CH" sz="1500">
                <a:latin typeface="Calibri"/>
                <a:ea typeface="Calibri"/>
                <a:cs typeface="Calibri"/>
                <a:sym typeface="Calibri"/>
              </a:rPr>
              <a:t>Les États doivent veiller à ce que toute personne susceptible de requérir une protection internationale puisse avoir accès à la procédure d’asile.</a:t>
            </a:r>
            <a:endParaRPr sz="1500">
              <a:latin typeface="Calibri"/>
              <a:ea typeface="Calibri"/>
              <a:cs typeface="Calibri"/>
              <a:sym typeface="Calibri"/>
            </a:endParaRPr>
          </a:p>
          <a:p>
            <a:pPr indent="0" lvl="0" marL="0" rtl="0" algn="l">
              <a:lnSpc>
                <a:spcPct val="115000"/>
              </a:lnSpc>
              <a:spcBef>
                <a:spcPts val="0"/>
              </a:spcBef>
              <a:spcAft>
                <a:spcPts val="0"/>
              </a:spcAft>
              <a:buNone/>
            </a:pPr>
            <a:r>
              <a:t/>
            </a:r>
            <a:endParaRPr b="1" sz="15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b="1" lang="fr-CH" sz="1600">
                <a:solidFill>
                  <a:schemeClr val="dk1"/>
                </a:solidFill>
                <a:latin typeface="Calibri"/>
                <a:ea typeface="Calibri"/>
                <a:cs typeface="Calibri"/>
                <a:sym typeface="Calibri"/>
              </a:rPr>
              <a:t>→ Les Etats ne sont pas entièrement libres de refuser l’entrée sur leur territoire à toute personne migrante en situation irrégulière.</a:t>
            </a:r>
            <a:endParaRPr b="1" sz="1600">
              <a:solidFill>
                <a:schemeClr val="dk1"/>
              </a:solidFill>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t/>
            </a:r>
            <a:endParaRPr b="1">
              <a:latin typeface="Calibri"/>
              <a:ea typeface="Calibri"/>
              <a:cs typeface="Calibri"/>
              <a:sym typeface="Calibri"/>
            </a:endParaRPr>
          </a:p>
          <a:p>
            <a:pPr indent="0" lvl="0" marL="0" rtl="0" algn="l">
              <a:spcBef>
                <a:spcPts val="0"/>
              </a:spcBef>
              <a:spcAft>
                <a:spcPts val="0"/>
              </a:spcAft>
              <a:buNone/>
            </a:pPr>
            <a:r>
              <a:t/>
            </a:r>
            <a:endParaRPr b="1" sz="1500">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9"/>
          <p:cNvSpPr txBox="1"/>
          <p:nvPr>
            <p:ph type="title"/>
          </p:nvPr>
        </p:nvSpPr>
        <p:spPr>
          <a:xfrm>
            <a:off x="457200" y="182166"/>
            <a:ext cx="8363272" cy="11430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None/>
            </a:pPr>
            <a:r>
              <a:rPr lang="fr-CH"/>
              <a:t>Arguments des référendaires - Analyse 1</a:t>
            </a:r>
            <a:endParaRPr/>
          </a:p>
        </p:txBody>
      </p:sp>
      <p:graphicFrame>
        <p:nvGraphicFramePr>
          <p:cNvPr id="147" name="Google Shape;147;p9"/>
          <p:cNvGraphicFramePr/>
          <p:nvPr/>
        </p:nvGraphicFramePr>
        <p:xfrm>
          <a:off x="457200" y="1052736"/>
          <a:ext cx="3000000" cy="3000000"/>
        </p:xfrm>
        <a:graphic>
          <a:graphicData uri="http://schemas.openxmlformats.org/drawingml/2006/table">
            <a:tbl>
              <a:tblPr bandRow="1" firstRow="1">
                <a:noFill/>
                <a:tableStyleId>{00A4F772-542E-4566-B86A-B435117C2FBC}</a:tableStyleId>
              </a:tblPr>
              <a:tblGrid>
                <a:gridCol w="4181650"/>
                <a:gridCol w="4181650"/>
              </a:tblGrid>
              <a:tr h="465325">
                <a:tc>
                  <a:txBody>
                    <a:bodyPr/>
                    <a:lstStyle/>
                    <a:p>
                      <a:pPr indent="0" lvl="0" marL="0" marR="0" rtl="0" algn="ctr">
                        <a:spcBef>
                          <a:spcPts val="0"/>
                        </a:spcBef>
                        <a:spcAft>
                          <a:spcPts val="0"/>
                        </a:spcAft>
                        <a:buNone/>
                      </a:pPr>
                      <a:r>
                        <a:rPr i="1" lang="fr-CH" sz="2400"/>
                        <a:t>Argument</a:t>
                      </a:r>
                      <a:endParaRPr/>
                    </a:p>
                  </a:txBody>
                  <a:tcPr marT="45725" marB="45725" marR="91450" marL="91450">
                    <a:solidFill>
                      <a:srgbClr val="B4DC00"/>
                    </a:solidFill>
                  </a:tcPr>
                </a:tc>
                <a:tc>
                  <a:txBody>
                    <a:bodyPr/>
                    <a:lstStyle/>
                    <a:p>
                      <a:pPr indent="0" lvl="0" marL="0" marR="0" rtl="0" algn="ctr">
                        <a:spcBef>
                          <a:spcPts val="0"/>
                        </a:spcBef>
                        <a:spcAft>
                          <a:spcPts val="0"/>
                        </a:spcAft>
                        <a:buNone/>
                      </a:pPr>
                      <a:r>
                        <a:rPr i="1" lang="fr-CH" sz="2400"/>
                        <a:t>Analyse</a:t>
                      </a:r>
                      <a:endParaRPr/>
                    </a:p>
                  </a:txBody>
                  <a:tcPr marT="45725" marB="45725" marR="91450" marL="91450">
                    <a:solidFill>
                      <a:srgbClr val="B4DC00"/>
                    </a:solidFill>
                  </a:tcPr>
                </a:tc>
              </a:tr>
              <a:tr h="5025500">
                <a:tc>
                  <a:txBody>
                    <a:bodyPr/>
                    <a:lstStyle/>
                    <a:p>
                      <a:pPr indent="-95250" lvl="0" marL="171450" marR="0" rtl="0" algn="l">
                        <a:spcBef>
                          <a:spcPts val="0"/>
                        </a:spcBef>
                        <a:spcAft>
                          <a:spcPts val="0"/>
                        </a:spcAft>
                        <a:buClr>
                          <a:schemeClr val="dk1"/>
                        </a:buClr>
                        <a:buSzPts val="1200"/>
                        <a:buFont typeface="Noto Sans Symbols"/>
                        <a:buNone/>
                      </a:pPr>
                      <a:r>
                        <a:t/>
                      </a:r>
                      <a:endParaRPr b="1" sz="1200" u="none"/>
                    </a:p>
                    <a:p>
                      <a:pPr indent="0" lvl="0" marL="0" marR="0" rtl="0" algn="l">
                        <a:spcBef>
                          <a:spcPts val="0"/>
                        </a:spcBef>
                        <a:spcAft>
                          <a:spcPts val="0"/>
                        </a:spcAft>
                        <a:buNone/>
                      </a:pPr>
                      <a:r>
                        <a:rPr b="1" lang="fr-CH" sz="1500"/>
                        <a:t>Violations des droits humains aux frontières extérieures</a:t>
                      </a:r>
                      <a:endParaRPr b="1"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rPr b="1" lang="fr-CH" sz="1500"/>
                        <a:t>Frontex est inefficace et/ou faillit à son devoir de protection des droits fondamentaux</a:t>
                      </a:r>
                      <a:endParaRPr b="1"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rPr b="1" lang="fr-CH" sz="1500"/>
                        <a:t>Frontex est incontrôlable</a:t>
                      </a:r>
                      <a:endParaRPr b="1" sz="1500"/>
                    </a:p>
                  </a:txBody>
                  <a:tcPr marT="45725" marB="45725" marR="91450" marL="91450"/>
                </a:tc>
                <a:tc>
                  <a:txBody>
                    <a:bodyPr/>
                    <a:lstStyle/>
                    <a:p>
                      <a:pPr indent="-95250" lvl="0" marL="171450" marR="0" rtl="0" algn="l">
                        <a:spcBef>
                          <a:spcPts val="0"/>
                        </a:spcBef>
                        <a:spcAft>
                          <a:spcPts val="0"/>
                        </a:spcAft>
                        <a:buClr>
                          <a:schemeClr val="dk1"/>
                        </a:buClr>
                        <a:buSzPts val="1200"/>
                        <a:buFont typeface="Noto Sans Symbols"/>
                        <a:buNone/>
                      </a:pPr>
                      <a:r>
                        <a:t/>
                      </a:r>
                      <a:endParaRPr sz="1200" u="none"/>
                    </a:p>
                    <a:p>
                      <a:pPr indent="-323850" lvl="0" marL="457200" rtl="0" algn="l">
                        <a:spcBef>
                          <a:spcPts val="0"/>
                        </a:spcBef>
                        <a:spcAft>
                          <a:spcPts val="0"/>
                        </a:spcAft>
                        <a:buSzPts val="1500"/>
                        <a:buChar char="-"/>
                      </a:pPr>
                      <a:r>
                        <a:rPr lang="fr-CH" sz="1500"/>
                        <a:t>Une réalité documentée par de multiples enquêtes et dénoncée par de nombreux acteurs.</a:t>
                      </a:r>
                      <a:endParaRPr sz="1500"/>
                    </a:p>
                    <a:p>
                      <a:pPr indent="-323850" lvl="0" marL="457200" rtl="0" algn="l">
                        <a:spcBef>
                          <a:spcPts val="0"/>
                        </a:spcBef>
                        <a:spcAft>
                          <a:spcPts val="0"/>
                        </a:spcAft>
                        <a:buSzPts val="1500"/>
                        <a:buChar char="-"/>
                      </a:pPr>
                      <a:r>
                        <a:rPr lang="fr-CH" sz="1500"/>
                        <a:t>Ces problèmes sont la conséquence de décisions politiques davantage que d’actes commis directement par Frontex.</a:t>
                      </a:r>
                      <a:endParaRPr sz="1500"/>
                    </a:p>
                    <a:p>
                      <a:pPr indent="0" lvl="0" marL="179999" rtl="0" algn="l">
                        <a:spcBef>
                          <a:spcPts val="0"/>
                        </a:spcBef>
                        <a:spcAft>
                          <a:spcPts val="0"/>
                        </a:spcAft>
                        <a:buNone/>
                      </a:pPr>
                      <a:r>
                        <a:rPr b="1" i="1" lang="fr-CH" sz="1500"/>
                        <a:t>→  Ce référendum n’apporte aucune solution</a:t>
                      </a:r>
                      <a:endParaRPr b="1" i="1" sz="1500"/>
                    </a:p>
                    <a:p>
                      <a:pPr indent="0" lvl="0" marL="0" rtl="0" algn="l">
                        <a:spcBef>
                          <a:spcPts val="0"/>
                        </a:spcBef>
                        <a:spcAft>
                          <a:spcPts val="0"/>
                        </a:spcAft>
                        <a:buNone/>
                      </a:pPr>
                      <a:r>
                        <a:t/>
                      </a:r>
                      <a:endParaRPr sz="1500"/>
                    </a:p>
                    <a:p>
                      <a:pPr indent="-323850" lvl="0" marL="457200" rtl="0" algn="l">
                        <a:spcBef>
                          <a:spcPts val="0"/>
                        </a:spcBef>
                        <a:spcAft>
                          <a:spcPts val="0"/>
                        </a:spcAft>
                        <a:buSzPts val="1500"/>
                        <a:buChar char="-"/>
                      </a:pPr>
                      <a:r>
                        <a:rPr lang="fr-CH" sz="1500"/>
                        <a:t>Une conclusion partagée par plusieurs enquêtes (Cours des comptes européennes, Parlement européen, ONG, etc.).</a:t>
                      </a:r>
                      <a:endParaRPr sz="1500"/>
                    </a:p>
                    <a:p>
                      <a:pPr indent="-323850" lvl="0" marL="457200" rtl="0" algn="l">
                        <a:spcBef>
                          <a:spcPts val="0"/>
                        </a:spcBef>
                        <a:spcAft>
                          <a:spcPts val="0"/>
                        </a:spcAft>
                        <a:buSzPts val="1500"/>
                        <a:buChar char="-"/>
                      </a:pPr>
                      <a:r>
                        <a:rPr lang="fr-CH" sz="1500"/>
                        <a:t>Néanmoins, Frontex joue un rôle subsidiaire.</a:t>
                      </a:r>
                      <a:endParaRPr sz="1500"/>
                    </a:p>
                    <a:p>
                      <a:pPr indent="-323850" lvl="0" marL="457200" rtl="0" algn="l">
                        <a:spcBef>
                          <a:spcPts val="0"/>
                        </a:spcBef>
                        <a:spcAft>
                          <a:spcPts val="0"/>
                        </a:spcAft>
                        <a:buSzPts val="1500"/>
                        <a:buChar char="-"/>
                      </a:pPr>
                      <a:r>
                        <a:rPr lang="fr-CH" sz="1500"/>
                        <a:t>Et pour réformer Frontex, faire partie de la discussion est plus efficace que la chaise vide.</a:t>
                      </a:r>
                      <a:endParaRPr sz="1500"/>
                    </a:p>
                    <a:p>
                      <a:pPr indent="0" lvl="0" marL="179999" rtl="0" algn="l">
                        <a:spcBef>
                          <a:spcPts val="0"/>
                        </a:spcBef>
                        <a:spcAft>
                          <a:spcPts val="0"/>
                        </a:spcAft>
                        <a:buNone/>
                      </a:pPr>
                      <a:r>
                        <a:rPr b="1" i="1" lang="fr-CH" sz="1500"/>
                        <a:t>→  Ce référendum n’apporte aucune solution</a:t>
                      </a:r>
                      <a:endParaRPr b="1" i="1" sz="1500"/>
                    </a:p>
                    <a:p>
                      <a:pPr indent="0" lvl="0" marL="0" rtl="0" algn="l">
                        <a:spcBef>
                          <a:spcPts val="0"/>
                        </a:spcBef>
                        <a:spcAft>
                          <a:spcPts val="0"/>
                        </a:spcAft>
                        <a:buNone/>
                      </a:pPr>
                      <a:r>
                        <a:t/>
                      </a:r>
                      <a:endParaRPr sz="1500"/>
                    </a:p>
                    <a:p>
                      <a:pPr indent="-323850" lvl="0" marL="457200" rtl="0" algn="l">
                        <a:spcBef>
                          <a:spcPts val="0"/>
                        </a:spcBef>
                        <a:spcAft>
                          <a:spcPts val="0"/>
                        </a:spcAft>
                        <a:buSzPts val="1500"/>
                        <a:buChar char="-"/>
                      </a:pPr>
                      <a:r>
                        <a:rPr lang="fr-CH" sz="1500"/>
                        <a:t>Frontex est plus facilement contrôlable que les forces de police et garde-frontières des Etats membres. Pour preuve, les enquêtes et audits européens déjà réalisés.</a:t>
                      </a:r>
                      <a:endParaRPr sz="1500"/>
                    </a:p>
                    <a:p>
                      <a:pPr indent="0" lvl="0" marL="179999" rtl="0" algn="l">
                        <a:spcBef>
                          <a:spcPts val="0"/>
                        </a:spcBef>
                        <a:spcAft>
                          <a:spcPts val="0"/>
                        </a:spcAft>
                        <a:buNone/>
                      </a:pPr>
                      <a:r>
                        <a:rPr b="1" i="1" lang="fr-CH" sz="1500"/>
                        <a:t>→  Argument difficilement recevable</a:t>
                      </a:r>
                      <a:endParaRPr sz="1500"/>
                    </a:p>
                    <a:p>
                      <a:pPr indent="0" lvl="0" marL="0" marR="0" rtl="0" algn="l">
                        <a:spcBef>
                          <a:spcPts val="0"/>
                        </a:spcBef>
                        <a:spcAft>
                          <a:spcPts val="0"/>
                        </a:spcAft>
                        <a:buNone/>
                      </a:pPr>
                      <a:r>
                        <a:t/>
                      </a:r>
                      <a:endParaRPr b="1" sz="1200" u="none"/>
                    </a:p>
                  </a:txBody>
                  <a:tcPr marT="45725" marB="45725" marR="91450" marL="91450"/>
                </a:tc>
              </a:tr>
            </a:tbl>
          </a:graphicData>
        </a:graphic>
      </p:graphicFrame>
      <p:sp>
        <p:nvSpPr>
          <p:cNvPr id="148" name="Google Shape;148;p9"/>
          <p:cNvSpPr txBox="1"/>
          <p:nvPr>
            <p:ph idx="12" type="sldNum"/>
          </p:nvPr>
        </p:nvSpPr>
        <p:spPr>
          <a:xfrm>
            <a:off x="468313" y="6453188"/>
            <a:ext cx="4319587" cy="2159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g117607ebaab_0_67"/>
          <p:cNvSpPr txBox="1"/>
          <p:nvPr>
            <p:ph type="title"/>
          </p:nvPr>
        </p:nvSpPr>
        <p:spPr>
          <a:xfrm>
            <a:off x="457200" y="188912"/>
            <a:ext cx="8229600" cy="11430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fr-CH" sz="2100">
                <a:solidFill>
                  <a:srgbClr val="B4DC00"/>
                </a:solidFill>
                <a:latin typeface="Open Sans"/>
                <a:ea typeface="Open Sans"/>
                <a:cs typeface="Open Sans"/>
                <a:sym typeface="Open Sans"/>
              </a:rPr>
              <a:t>Contexte - La Suisse et Schengen </a:t>
            </a:r>
            <a:endParaRPr sz="2100">
              <a:solidFill>
                <a:srgbClr val="B4DC00"/>
              </a:solidFill>
              <a:latin typeface="Open Sans"/>
              <a:ea typeface="Open Sans"/>
              <a:cs typeface="Open Sans"/>
              <a:sym typeface="Open Sans"/>
            </a:endParaRPr>
          </a:p>
        </p:txBody>
      </p:sp>
      <p:sp>
        <p:nvSpPr>
          <p:cNvPr id="154" name="Google Shape;154;g117607ebaab_0_67"/>
          <p:cNvSpPr txBox="1"/>
          <p:nvPr>
            <p:ph idx="12" type="sldNum"/>
          </p:nvPr>
        </p:nvSpPr>
        <p:spPr>
          <a:xfrm>
            <a:off x="468313" y="6453188"/>
            <a:ext cx="4319700" cy="2160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fr-CH"/>
              <a:t>‹#›</a:t>
            </a:fld>
            <a:endParaRPr/>
          </a:p>
        </p:txBody>
      </p:sp>
      <p:sp>
        <p:nvSpPr>
          <p:cNvPr id="155" name="Google Shape;155;g117607ebaab_0_67"/>
          <p:cNvSpPr txBox="1"/>
          <p:nvPr/>
        </p:nvSpPr>
        <p:spPr>
          <a:xfrm>
            <a:off x="504125" y="1331650"/>
            <a:ext cx="8246700" cy="4380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fr-CH" sz="1600">
                <a:latin typeface="Calibri"/>
                <a:ea typeface="Calibri"/>
                <a:cs typeface="Calibri"/>
                <a:sym typeface="Calibri"/>
              </a:rPr>
              <a:t>La Suisse est membre associée de l’accord Schengen depuis le 1er mars 2008</a:t>
            </a:r>
            <a:endParaRPr b="1" sz="1600">
              <a:latin typeface="Calibri"/>
              <a:ea typeface="Calibri"/>
              <a:cs typeface="Calibri"/>
              <a:sym typeface="Calibri"/>
            </a:endParaRPr>
          </a:p>
          <a:p>
            <a:pPr indent="0" lvl="0" marL="0" rtl="0" algn="l">
              <a:lnSpc>
                <a:spcPct val="115000"/>
              </a:lnSpc>
              <a:spcBef>
                <a:spcPts val="0"/>
              </a:spcBef>
              <a:spcAft>
                <a:spcPts val="0"/>
              </a:spcAft>
              <a:buNone/>
            </a:pPr>
            <a:r>
              <a:t/>
            </a:r>
            <a:endParaRPr>
              <a:latin typeface="Calibri"/>
              <a:ea typeface="Calibri"/>
              <a:cs typeface="Calibri"/>
              <a:sym typeface="Calibri"/>
            </a:endParaRPr>
          </a:p>
          <a:p>
            <a:pPr indent="0" lvl="0" marL="0" rtl="0" algn="l">
              <a:lnSpc>
                <a:spcPct val="115000"/>
              </a:lnSpc>
              <a:spcBef>
                <a:spcPts val="0"/>
              </a:spcBef>
              <a:spcAft>
                <a:spcPts val="0"/>
              </a:spcAft>
              <a:buNone/>
            </a:pPr>
            <a:r>
              <a:t/>
            </a:r>
            <a:endParaRPr>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fr-CH" sz="1600">
                <a:solidFill>
                  <a:schemeClr val="dk1"/>
                </a:solidFill>
                <a:latin typeface="Calibri"/>
                <a:ea typeface="Calibri"/>
                <a:cs typeface="Calibri"/>
                <a:sym typeface="Calibri"/>
              </a:rPr>
              <a:t>Un accord dynamique :</a:t>
            </a:r>
            <a:endParaRPr b="1" sz="1600">
              <a:solidFill>
                <a:schemeClr val="dk1"/>
              </a:solidFill>
              <a:latin typeface="Calibri"/>
              <a:ea typeface="Calibri"/>
              <a:cs typeface="Calibri"/>
              <a:sym typeface="Calibri"/>
            </a:endParaRPr>
          </a:p>
          <a:p>
            <a:pPr indent="-323850" lvl="0" marL="457200" rtl="0" algn="l">
              <a:lnSpc>
                <a:spcPct val="115000"/>
              </a:lnSpc>
              <a:spcBef>
                <a:spcPts val="0"/>
              </a:spcBef>
              <a:spcAft>
                <a:spcPts val="0"/>
              </a:spcAft>
              <a:buClr>
                <a:schemeClr val="dk1"/>
              </a:buClr>
              <a:buSzPts val="1500"/>
              <a:buFont typeface="Calibri"/>
              <a:buChar char="-"/>
            </a:pPr>
            <a:r>
              <a:rPr lang="fr-CH" sz="1500">
                <a:solidFill>
                  <a:schemeClr val="dk1"/>
                </a:solidFill>
                <a:latin typeface="Calibri"/>
                <a:ea typeface="Calibri"/>
                <a:cs typeface="Calibri"/>
                <a:sym typeface="Calibri"/>
              </a:rPr>
              <a:t>La Suisse a 2 ans pour reprendre toute modification de l’acquis Schengen dans son ordre juridique</a:t>
            </a:r>
            <a:endParaRPr sz="15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fr-CH" sz="1600">
                <a:solidFill>
                  <a:schemeClr val="dk1"/>
                </a:solidFill>
                <a:latin typeface="Calibri"/>
                <a:ea typeface="Calibri"/>
                <a:cs typeface="Calibri"/>
                <a:sym typeface="Calibri"/>
              </a:rPr>
              <a:t>En cas de non-reprise d’une évolution de l’acquis :</a:t>
            </a:r>
            <a:endParaRPr sz="1600">
              <a:solidFill>
                <a:schemeClr val="dk1"/>
              </a:solidFill>
              <a:latin typeface="Calibri"/>
              <a:ea typeface="Calibri"/>
              <a:cs typeface="Calibri"/>
              <a:sym typeface="Calibri"/>
            </a:endParaRPr>
          </a:p>
          <a:p>
            <a:pPr indent="-323850" lvl="0" marL="457200" rtl="0" algn="l">
              <a:lnSpc>
                <a:spcPct val="115000"/>
              </a:lnSpc>
              <a:spcBef>
                <a:spcPts val="0"/>
              </a:spcBef>
              <a:spcAft>
                <a:spcPts val="0"/>
              </a:spcAft>
              <a:buClr>
                <a:schemeClr val="dk1"/>
              </a:buClr>
              <a:buSzPts val="1500"/>
              <a:buFont typeface="Calibri"/>
              <a:buChar char="-"/>
            </a:pPr>
            <a:r>
              <a:rPr lang="fr-CH" sz="1500">
                <a:solidFill>
                  <a:schemeClr val="dk1"/>
                </a:solidFill>
                <a:latin typeface="Calibri"/>
                <a:ea typeface="Calibri"/>
                <a:cs typeface="Calibri"/>
                <a:sym typeface="Calibri"/>
              </a:rPr>
              <a:t>“L’accord cesse d’être applicable, sauf si le comité mixte, après avoir examiné attentivement les moyens de maintenir l’accord, en décide autrement dans un délai de 90 jours.” </a:t>
            </a:r>
            <a:endParaRPr sz="1500">
              <a:solidFill>
                <a:schemeClr val="dk1"/>
              </a:solidFill>
              <a:latin typeface="Calibri"/>
              <a:ea typeface="Calibri"/>
              <a:cs typeface="Calibri"/>
              <a:sym typeface="Calibri"/>
            </a:endParaRPr>
          </a:p>
          <a:p>
            <a:pPr indent="-323850" lvl="0" marL="457200" rtl="0" algn="l">
              <a:lnSpc>
                <a:spcPct val="115000"/>
              </a:lnSpc>
              <a:spcBef>
                <a:spcPts val="0"/>
              </a:spcBef>
              <a:spcAft>
                <a:spcPts val="0"/>
              </a:spcAft>
              <a:buClr>
                <a:schemeClr val="dk1"/>
              </a:buClr>
              <a:buSzPts val="1500"/>
              <a:buFont typeface="Calibri"/>
              <a:buChar char="-"/>
            </a:pPr>
            <a:r>
              <a:rPr lang="fr-CH" sz="1500">
                <a:solidFill>
                  <a:schemeClr val="dk1"/>
                </a:solidFill>
                <a:latin typeface="Calibri"/>
                <a:ea typeface="Calibri"/>
                <a:cs typeface="Calibri"/>
                <a:sym typeface="Calibri"/>
              </a:rPr>
              <a:t>La Suisse est exclue de l’accord Schengen 3 mois après l’expiration du délai de 90 jours.</a:t>
            </a:r>
            <a:endParaRPr sz="15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a:latin typeface="Calibri"/>
              <a:ea typeface="Calibri"/>
              <a:cs typeface="Calibri"/>
              <a:sym typeface="Calibri"/>
            </a:endParaRPr>
          </a:p>
          <a:p>
            <a:pPr indent="0" lvl="0" marL="0" rtl="0" algn="l">
              <a:lnSpc>
                <a:spcPct val="115000"/>
              </a:lnSpc>
              <a:spcBef>
                <a:spcPts val="0"/>
              </a:spcBef>
              <a:spcAft>
                <a:spcPts val="0"/>
              </a:spcAft>
              <a:buNone/>
            </a:pPr>
            <a:r>
              <a:t/>
            </a:r>
            <a:endParaRPr>
              <a:latin typeface="Calibri"/>
              <a:ea typeface="Calibri"/>
              <a:cs typeface="Calibri"/>
              <a:sym typeface="Calibri"/>
            </a:endParaRPr>
          </a:p>
          <a:p>
            <a:pPr indent="0" lvl="0" marL="0" rtl="0" algn="l">
              <a:lnSpc>
                <a:spcPct val="115000"/>
              </a:lnSpc>
              <a:spcBef>
                <a:spcPts val="0"/>
              </a:spcBef>
              <a:spcAft>
                <a:spcPts val="0"/>
              </a:spcAft>
              <a:buNone/>
            </a:pPr>
            <a:r>
              <a:rPr b="1" lang="fr-CH" sz="1600">
                <a:latin typeface="Calibri"/>
                <a:ea typeface="Calibri"/>
                <a:cs typeface="Calibri"/>
                <a:sym typeface="Calibri"/>
              </a:rPr>
              <a:t>Avantages de Schengen pour la Suisse :</a:t>
            </a:r>
            <a:endParaRPr sz="1600">
              <a:latin typeface="Calibri"/>
              <a:ea typeface="Calibri"/>
              <a:cs typeface="Calibri"/>
              <a:sym typeface="Calibri"/>
            </a:endParaRPr>
          </a:p>
          <a:p>
            <a:pPr indent="-323850" lvl="0" marL="457200" rtl="0" algn="l">
              <a:lnSpc>
                <a:spcPct val="115000"/>
              </a:lnSpc>
              <a:spcBef>
                <a:spcPts val="0"/>
              </a:spcBef>
              <a:spcAft>
                <a:spcPts val="0"/>
              </a:spcAft>
              <a:buClr>
                <a:schemeClr val="dk1"/>
              </a:buClr>
              <a:buSzPts val="1500"/>
              <a:buFont typeface="Calibri"/>
              <a:buChar char="-"/>
            </a:pPr>
            <a:r>
              <a:rPr lang="fr-CH" sz="1500">
                <a:solidFill>
                  <a:schemeClr val="dk1"/>
                </a:solidFill>
                <a:latin typeface="Calibri"/>
                <a:ea typeface="Calibri"/>
                <a:cs typeface="Calibri"/>
                <a:sym typeface="Calibri"/>
              </a:rPr>
              <a:t>Gains de liberté : absence de contrôles systématiques aux frontières intérieures</a:t>
            </a:r>
            <a:endParaRPr sz="1500">
              <a:solidFill>
                <a:schemeClr val="dk1"/>
              </a:solidFill>
              <a:latin typeface="Calibri"/>
              <a:ea typeface="Calibri"/>
              <a:cs typeface="Calibri"/>
              <a:sym typeface="Calibri"/>
            </a:endParaRPr>
          </a:p>
          <a:p>
            <a:pPr indent="-323850" lvl="0" marL="457200" rtl="0" algn="l">
              <a:lnSpc>
                <a:spcPct val="115000"/>
              </a:lnSpc>
              <a:spcBef>
                <a:spcPts val="0"/>
              </a:spcBef>
              <a:spcAft>
                <a:spcPts val="0"/>
              </a:spcAft>
              <a:buClr>
                <a:schemeClr val="dk1"/>
              </a:buClr>
              <a:buSzPts val="1500"/>
              <a:buFont typeface="Calibri"/>
              <a:buChar char="-"/>
            </a:pPr>
            <a:r>
              <a:rPr lang="fr-CH" sz="1500">
                <a:solidFill>
                  <a:schemeClr val="dk1"/>
                </a:solidFill>
                <a:latin typeface="Calibri"/>
                <a:ea typeface="Calibri"/>
                <a:cs typeface="Calibri"/>
                <a:sym typeface="Calibri"/>
              </a:rPr>
              <a:t>Gains de sécurité : partage d’informations renforcé entre les polices européennes </a:t>
            </a:r>
            <a:endParaRPr sz="1500">
              <a:solidFill>
                <a:schemeClr val="dk1"/>
              </a:solidFill>
              <a:latin typeface="Calibri"/>
              <a:ea typeface="Calibri"/>
              <a:cs typeface="Calibri"/>
              <a:sym typeface="Calibri"/>
            </a:endParaRPr>
          </a:p>
          <a:p>
            <a:pPr indent="-323850" lvl="0" marL="457200" rtl="0" algn="l">
              <a:lnSpc>
                <a:spcPct val="115000"/>
              </a:lnSpc>
              <a:spcBef>
                <a:spcPts val="0"/>
              </a:spcBef>
              <a:spcAft>
                <a:spcPts val="0"/>
              </a:spcAft>
              <a:buClr>
                <a:schemeClr val="dk1"/>
              </a:buClr>
              <a:buSzPts val="1500"/>
              <a:buFont typeface="Calibri"/>
              <a:buChar char="-"/>
            </a:pPr>
            <a:r>
              <a:rPr lang="fr-CH" sz="1500">
                <a:solidFill>
                  <a:schemeClr val="dk1"/>
                </a:solidFill>
                <a:latin typeface="Calibri"/>
                <a:ea typeface="Calibri"/>
                <a:cs typeface="Calibri"/>
                <a:sym typeface="Calibri"/>
              </a:rPr>
              <a:t>Gains économiques : visa Schengen, moins de contrôles à financer, davantage de fluidité</a:t>
            </a:r>
            <a:endParaRPr sz="1500">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g117607ebaab_0_61"/>
          <p:cNvSpPr txBox="1"/>
          <p:nvPr>
            <p:ph type="title"/>
          </p:nvPr>
        </p:nvSpPr>
        <p:spPr>
          <a:xfrm>
            <a:off x="457200" y="182166"/>
            <a:ext cx="8363400" cy="11430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fr-CH"/>
              <a:t>Arguments des référendaires - Analyse 2</a:t>
            </a:r>
            <a:endParaRPr/>
          </a:p>
        </p:txBody>
      </p:sp>
      <p:graphicFrame>
        <p:nvGraphicFramePr>
          <p:cNvPr id="161" name="Google Shape;161;g117607ebaab_0_61"/>
          <p:cNvGraphicFramePr/>
          <p:nvPr/>
        </p:nvGraphicFramePr>
        <p:xfrm>
          <a:off x="457200" y="1052736"/>
          <a:ext cx="3000000" cy="3000000"/>
        </p:xfrm>
        <a:graphic>
          <a:graphicData uri="http://schemas.openxmlformats.org/drawingml/2006/table">
            <a:tbl>
              <a:tblPr bandRow="1" firstRow="1">
                <a:noFill/>
                <a:tableStyleId>{00A4F772-542E-4566-B86A-B435117C2FBC}</a:tableStyleId>
              </a:tblPr>
              <a:tblGrid>
                <a:gridCol w="4114800"/>
                <a:gridCol w="4114800"/>
              </a:tblGrid>
              <a:tr h="432050">
                <a:tc>
                  <a:txBody>
                    <a:bodyPr/>
                    <a:lstStyle/>
                    <a:p>
                      <a:pPr indent="0" lvl="0" marL="0" marR="0" rtl="0" algn="ctr">
                        <a:spcBef>
                          <a:spcPts val="0"/>
                        </a:spcBef>
                        <a:spcAft>
                          <a:spcPts val="0"/>
                        </a:spcAft>
                        <a:buNone/>
                      </a:pPr>
                      <a:r>
                        <a:rPr i="1" lang="fr-CH" sz="2400"/>
                        <a:t>Argument</a:t>
                      </a:r>
                      <a:endParaRPr/>
                    </a:p>
                  </a:txBody>
                  <a:tcPr marT="45725" marB="45725" marR="91450" marL="91450">
                    <a:solidFill>
                      <a:srgbClr val="B4DC00"/>
                    </a:solidFill>
                  </a:tcPr>
                </a:tc>
                <a:tc>
                  <a:txBody>
                    <a:bodyPr/>
                    <a:lstStyle/>
                    <a:p>
                      <a:pPr indent="0" lvl="0" marL="0" marR="0" rtl="0" algn="ctr">
                        <a:spcBef>
                          <a:spcPts val="0"/>
                        </a:spcBef>
                        <a:spcAft>
                          <a:spcPts val="0"/>
                        </a:spcAft>
                        <a:buNone/>
                      </a:pPr>
                      <a:r>
                        <a:rPr i="1" lang="fr-CH" sz="2400"/>
                        <a:t>Analyse</a:t>
                      </a:r>
                      <a:endParaRPr/>
                    </a:p>
                  </a:txBody>
                  <a:tcPr marT="45725" marB="45725" marR="91450" marL="91450">
                    <a:solidFill>
                      <a:srgbClr val="B4DC00"/>
                    </a:solidFill>
                  </a:tcPr>
                </a:tc>
              </a:tr>
              <a:tr h="135000">
                <a:tc>
                  <a:txBody>
                    <a:bodyPr/>
                    <a:lstStyle/>
                    <a:p>
                      <a:pPr indent="0" lvl="0" marL="0" marR="0" rtl="0" algn="l">
                        <a:spcBef>
                          <a:spcPts val="0"/>
                        </a:spcBef>
                        <a:spcAft>
                          <a:spcPts val="0"/>
                        </a:spcAft>
                        <a:buClr>
                          <a:schemeClr val="dk1"/>
                        </a:buClr>
                        <a:buSzPts val="1200"/>
                        <a:buFont typeface="Noto Sans Symbols"/>
                        <a:buNone/>
                      </a:pPr>
                      <a:r>
                        <a:t/>
                      </a:r>
                      <a:endParaRPr b="1" sz="1200"/>
                    </a:p>
                    <a:p>
                      <a:pPr indent="0" lvl="0" marL="0" marR="0" rtl="0" algn="l">
                        <a:spcBef>
                          <a:spcPts val="0"/>
                        </a:spcBef>
                        <a:spcAft>
                          <a:spcPts val="0"/>
                        </a:spcAft>
                        <a:buClr>
                          <a:schemeClr val="dk1"/>
                        </a:buClr>
                        <a:buSzPts val="1200"/>
                        <a:buFont typeface="Noto Sans Symbols"/>
                        <a:buNone/>
                      </a:pPr>
                      <a:r>
                        <a:t/>
                      </a:r>
                      <a:endParaRPr b="1" sz="1200"/>
                    </a:p>
                    <a:p>
                      <a:pPr indent="0" lvl="0" marL="0" marR="0" rtl="0" algn="l">
                        <a:spcBef>
                          <a:spcPts val="0"/>
                        </a:spcBef>
                        <a:spcAft>
                          <a:spcPts val="0"/>
                        </a:spcAft>
                        <a:buNone/>
                      </a:pPr>
                      <a:r>
                        <a:rPr b="1" lang="fr-CH" sz="1500"/>
                        <a:t>Rejeter cette évolution de l’acquis afin de faire pression sur l’Europe en faveur d’une réforme de sa politique migratoire</a:t>
                      </a:r>
                      <a:endParaRPr b="1"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t/>
                      </a:r>
                      <a:endParaRPr sz="1500"/>
                    </a:p>
                    <a:p>
                      <a:pPr indent="0" lvl="0" marL="0" marR="0" rtl="0" algn="l">
                        <a:spcBef>
                          <a:spcPts val="0"/>
                        </a:spcBef>
                        <a:spcAft>
                          <a:spcPts val="0"/>
                        </a:spcAft>
                        <a:buNone/>
                      </a:pPr>
                      <a:r>
                        <a:rPr b="1" lang="fr-CH" sz="1500"/>
                        <a:t>Adopter un meilleur compromis interne</a:t>
                      </a:r>
                      <a:endParaRPr b="1" sz="1500"/>
                    </a:p>
                  </a:txBody>
                  <a:tcPr marT="45725" marB="45725" marR="91450" marL="91450"/>
                </a:tc>
                <a:tc>
                  <a:txBody>
                    <a:bodyPr/>
                    <a:lstStyle/>
                    <a:p>
                      <a:pPr indent="0" lvl="0" marL="76200" marR="0" rtl="0" algn="l">
                        <a:spcBef>
                          <a:spcPts val="0"/>
                        </a:spcBef>
                        <a:spcAft>
                          <a:spcPts val="0"/>
                        </a:spcAft>
                        <a:buClr>
                          <a:schemeClr val="dk1"/>
                        </a:buClr>
                        <a:buSzPts val="1200"/>
                        <a:buFont typeface="Noto Sans Symbols"/>
                        <a:buNone/>
                      </a:pPr>
                      <a:r>
                        <a:t/>
                      </a:r>
                      <a:endParaRPr sz="1200"/>
                    </a:p>
                    <a:p>
                      <a:pPr indent="0" lvl="0" marL="76200" marR="0" rtl="0" algn="l">
                        <a:spcBef>
                          <a:spcPts val="0"/>
                        </a:spcBef>
                        <a:spcAft>
                          <a:spcPts val="0"/>
                        </a:spcAft>
                        <a:buClr>
                          <a:schemeClr val="dk1"/>
                        </a:buClr>
                        <a:buSzPts val="1200"/>
                        <a:buFont typeface="Noto Sans Symbols"/>
                        <a:buNone/>
                      </a:pPr>
                      <a:r>
                        <a:t/>
                      </a:r>
                      <a:endParaRPr sz="1200"/>
                    </a:p>
                    <a:p>
                      <a:pPr indent="-323850" lvl="0" marL="457200" rtl="0" algn="l">
                        <a:spcBef>
                          <a:spcPts val="0"/>
                        </a:spcBef>
                        <a:spcAft>
                          <a:spcPts val="0"/>
                        </a:spcAft>
                        <a:buSzPts val="1500"/>
                        <a:buChar char="-"/>
                      </a:pPr>
                      <a:r>
                        <a:rPr lang="fr-CH" sz="1500"/>
                        <a:t>Au vu des dispositions légales et du rapport de force, c’est en réalité l’Europe qui fera pression sur la Suisse.</a:t>
                      </a:r>
                      <a:endParaRPr sz="1500"/>
                    </a:p>
                    <a:p>
                      <a:pPr indent="-270000" lvl="0" marL="450000" rtl="0" algn="l">
                        <a:spcBef>
                          <a:spcPts val="0"/>
                        </a:spcBef>
                        <a:spcAft>
                          <a:spcPts val="0"/>
                        </a:spcAft>
                        <a:buNone/>
                      </a:pPr>
                      <a:r>
                        <a:rPr b="1" i="1" lang="fr-CH" sz="1500"/>
                        <a:t>→  Ce référendum n’est pas un outil de pression réaliste, il se retournera contre la Suisse</a:t>
                      </a:r>
                      <a:endParaRPr b="1"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323850" lvl="0" marL="457200" rtl="0" algn="l">
                        <a:spcBef>
                          <a:spcPts val="0"/>
                        </a:spcBef>
                        <a:spcAft>
                          <a:spcPts val="0"/>
                        </a:spcAft>
                        <a:buSzPts val="1500"/>
                        <a:buChar char="-"/>
                      </a:pPr>
                      <a:r>
                        <a:rPr lang="fr-CH" sz="1500"/>
                        <a:t>Le délai de deux ans pour adopter cette évolution de l’acquis est déjà échu.</a:t>
                      </a:r>
                      <a:endParaRPr sz="1500"/>
                    </a:p>
                    <a:p>
                      <a:pPr indent="-323850" lvl="0" marL="457200" rtl="0" algn="l">
                        <a:spcBef>
                          <a:spcPts val="0"/>
                        </a:spcBef>
                        <a:spcAft>
                          <a:spcPts val="0"/>
                        </a:spcAft>
                        <a:buSzPts val="1500"/>
                        <a:buChar char="-"/>
                      </a:pPr>
                      <a:r>
                        <a:rPr lang="fr-CH" sz="1500"/>
                        <a:t>Les sanctions seront probablement immédiates (90 jours) en cas de refus.</a:t>
                      </a:r>
                      <a:endParaRPr sz="1500"/>
                    </a:p>
                    <a:p>
                      <a:pPr indent="-270000" lvl="0" marL="450000" rtl="0" algn="l">
                        <a:spcBef>
                          <a:spcPts val="0"/>
                        </a:spcBef>
                        <a:spcAft>
                          <a:spcPts val="0"/>
                        </a:spcAft>
                        <a:buNone/>
                      </a:pPr>
                      <a:r>
                        <a:rPr b="1" i="1" lang="fr-CH" sz="1500"/>
                        <a:t>→  Ce référendum est un outil peu réaliste et dangereux pour aboutir à cet objectif interne</a:t>
                      </a:r>
                      <a:endParaRPr b="1" sz="1500"/>
                    </a:p>
                    <a:p>
                      <a:pPr indent="-184150" lvl="0" marL="171450" marR="0" rtl="0" algn="l">
                        <a:spcBef>
                          <a:spcPts val="0"/>
                        </a:spcBef>
                        <a:spcAft>
                          <a:spcPts val="0"/>
                        </a:spcAft>
                        <a:buSzPts val="1400"/>
                        <a:buChar char="⮚"/>
                      </a:pPr>
                      <a:r>
                        <a:t/>
                      </a:r>
                      <a:endParaRPr b="1" sz="1200" u="none"/>
                    </a:p>
                  </a:txBody>
                  <a:tcPr marT="45725" marB="45725" marR="91450" marL="91450"/>
                </a:tc>
              </a:tr>
            </a:tbl>
          </a:graphicData>
        </a:graphic>
      </p:graphicFrame>
      <p:sp>
        <p:nvSpPr>
          <p:cNvPr id="162" name="Google Shape;162;g117607ebaab_0_61"/>
          <p:cNvSpPr txBox="1"/>
          <p:nvPr>
            <p:ph idx="12" type="sldNum"/>
          </p:nvPr>
        </p:nvSpPr>
        <p:spPr>
          <a:xfrm>
            <a:off x="468313" y="6453188"/>
            <a:ext cx="4319700" cy="2160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fr-CH"/>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Larissa-Design">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Design">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2020-03-08T19:15:08Z</dcterms:created>
  <dc:creator>Cenni Najy</dc:creator>
</cp:coreProperties>
</file>