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Lst>
  <p:sldSz cx="9144000" cy="6858000" type="screen4x3"/>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26"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27"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29"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3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31"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32"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34"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35"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36"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37"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38"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39"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44"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CH"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46"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48"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CH" sz="3200" b="0" strike="noStrike" spc="-1">
              <a:latin typeface="Arial"/>
            </a:endParaRPr>
          </a:p>
        </p:txBody>
      </p:sp>
      <p:sp>
        <p:nvSpPr>
          <p:cNvPr id="49"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endParaRPr lang="fr-CH"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5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54"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CH" sz="3200" b="0" strike="noStrike" spc="-1">
              <a:latin typeface="Arial"/>
            </a:endParaRPr>
          </a:p>
        </p:txBody>
      </p:sp>
      <p:sp>
        <p:nvSpPr>
          <p:cNvPr id="55"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5"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endParaRPr lang="fr-CH"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57"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CH" sz="3200" b="0" strike="noStrike" spc="-1">
              <a:latin typeface="Arial"/>
            </a:endParaRPr>
          </a:p>
        </p:txBody>
      </p:sp>
      <p:sp>
        <p:nvSpPr>
          <p:cNvPr id="5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59"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6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6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63"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65"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66"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68"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69"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70"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71"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73"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74"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75"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76"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77"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78"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7"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CH" sz="3200" b="0" strike="noStrike" spc="-1">
              <a:latin typeface="Arial"/>
            </a:endParaRPr>
          </a:p>
        </p:txBody>
      </p:sp>
      <p:sp>
        <p:nvSpPr>
          <p:cNvPr id="10"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endParaRPr lang="fr-CH"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1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15"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fr-CH" sz="3200" b="0" strike="noStrike" spc="-1">
              <a:latin typeface="Arial"/>
            </a:endParaRPr>
          </a:p>
        </p:txBody>
      </p:sp>
      <p:sp>
        <p:nvSpPr>
          <p:cNvPr id="16"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18"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fr-CH" sz="3200" b="0" strike="noStrike" spc="-1">
              <a:latin typeface="Arial"/>
            </a:endParaRPr>
          </a:p>
        </p:txBody>
      </p:sp>
      <p:sp>
        <p:nvSpPr>
          <p:cNvPr id="19"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20"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endParaRPr lang="fr-CH" sz="4400" b="0" strike="noStrike" spc="-1">
              <a:latin typeface="Arial"/>
            </a:endParaRPr>
          </a:p>
        </p:txBody>
      </p:sp>
      <p:sp>
        <p:nvSpPr>
          <p:cNvPr id="2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2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fr-CH" sz="3200" b="0" strike="noStrike" spc="-1">
              <a:latin typeface="Arial"/>
            </a:endParaRPr>
          </a:p>
        </p:txBody>
      </p:sp>
      <p:sp>
        <p:nvSpPr>
          <p:cNvPr id="24"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fr-CH"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Grafik 9" descr="logo_fr_vertliberaux_RGB.jpg"/>
          <p:cNvPicPr/>
          <p:nvPr/>
        </p:nvPicPr>
        <p:blipFill>
          <a:blip r:embed="rId14"/>
          <a:stretch/>
        </p:blipFill>
        <p:spPr>
          <a:xfrm>
            <a:off x="6221520" y="5877000"/>
            <a:ext cx="2549520" cy="611280"/>
          </a:xfrm>
          <a:prstGeom prst="rect">
            <a:avLst/>
          </a:prstGeom>
          <a:ln w="0">
            <a:noFill/>
          </a:ln>
        </p:spPr>
      </p:pic>
      <p:sp>
        <p:nvSpPr>
          <p:cNvPr id="5" name="Rechteck 7"/>
          <p:cNvSpPr/>
          <p:nvPr/>
        </p:nvSpPr>
        <p:spPr>
          <a:xfrm>
            <a:off x="0" y="0"/>
            <a:ext cx="9142560" cy="5515200"/>
          </a:xfrm>
          <a:prstGeom prst="rect">
            <a:avLst/>
          </a:prstGeom>
          <a:solidFill>
            <a:srgbClr val="B4DC00"/>
          </a:solidFill>
          <a:ln>
            <a:noFill/>
          </a:ln>
        </p:spPr>
        <p:style>
          <a:lnRef idx="2">
            <a:schemeClr val="accent1">
              <a:shade val="50000"/>
            </a:schemeClr>
          </a:lnRef>
          <a:fillRef idx="1">
            <a:schemeClr val="accent1"/>
          </a:fillRef>
          <a:effectRef idx="0">
            <a:schemeClr val="accent1"/>
          </a:effectRef>
          <a:fontRef idx="minor"/>
        </p:style>
      </p:sp>
      <p:sp>
        <p:nvSpPr>
          <p:cNvPr id="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r>
              <a:rPr lang="fr-CH" sz="4400" b="0" strike="noStrike" spc="-1">
                <a:latin typeface="Arial"/>
              </a:rPr>
              <a:t>Cliquez pour éditer le format du texte-titre</a:t>
            </a:r>
          </a:p>
        </p:txBody>
      </p:sp>
      <p:sp>
        <p:nvSpPr>
          <p:cNvPr id="3"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CH"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CH" sz="2800" b="0" strike="noStrike" spc="-1">
                <a:latin typeface="Arial"/>
              </a:rPr>
              <a:t>Second niveau de plan</a:t>
            </a:r>
          </a:p>
          <a:p>
            <a:pPr marL="1296000" lvl="2" indent="-288000">
              <a:spcBef>
                <a:spcPts val="850"/>
              </a:spcBef>
              <a:buClr>
                <a:srgbClr val="000000"/>
              </a:buClr>
              <a:buSzPct val="45000"/>
              <a:buFont typeface="Wingdings" charset="2"/>
              <a:buChar char=""/>
            </a:pPr>
            <a:r>
              <a:rPr lang="fr-CH" sz="2400" b="0" strike="noStrike" spc="-1">
                <a:latin typeface="Arial"/>
              </a:rPr>
              <a:t>Troisième niveau de plan</a:t>
            </a:r>
          </a:p>
          <a:p>
            <a:pPr marL="1728000" lvl="3" indent="-216000">
              <a:spcBef>
                <a:spcPts val="567"/>
              </a:spcBef>
              <a:buClr>
                <a:srgbClr val="000000"/>
              </a:buClr>
              <a:buSzPct val="75000"/>
              <a:buFont typeface="Symbol" charset="2"/>
              <a:buChar char=""/>
            </a:pPr>
            <a:r>
              <a:rPr lang="fr-CH"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CH"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CH" sz="2000" b="0" strike="noStrike" spc="-1">
                <a:latin typeface="Arial"/>
              </a:rPr>
              <a:t>Sixième niveau de plan</a:t>
            </a:r>
          </a:p>
          <a:p>
            <a:pPr marL="3024000" lvl="6" indent="-216000">
              <a:spcBef>
                <a:spcPts val="283"/>
              </a:spcBef>
              <a:buClr>
                <a:srgbClr val="000000"/>
              </a:buClr>
              <a:buSzPct val="45000"/>
              <a:buFont typeface="Wingdings" charset="2"/>
              <a:buChar char=""/>
            </a:pPr>
            <a:r>
              <a:rPr lang="fr-CH"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 name="Grafik 9" descr="logo_fr_vertliberaux_RGB.jpg"/>
          <p:cNvPicPr/>
          <p:nvPr/>
        </p:nvPicPr>
        <p:blipFill>
          <a:blip r:embed="rId14"/>
          <a:stretch/>
        </p:blipFill>
        <p:spPr>
          <a:xfrm>
            <a:off x="6221520" y="5877000"/>
            <a:ext cx="2549520" cy="611280"/>
          </a:xfrm>
          <a:prstGeom prst="rect">
            <a:avLst/>
          </a:prstGeom>
          <a:ln w="0">
            <a:noFill/>
          </a:ln>
        </p:spPr>
      </p:pic>
      <p:sp>
        <p:nvSpPr>
          <p:cNvPr id="4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r>
              <a:rPr lang="fr-CH" sz="4400" b="0" strike="noStrike" spc="-1">
                <a:latin typeface="Arial"/>
              </a:rPr>
              <a:t>Cliquez pour éditer le format du texte-titre</a:t>
            </a:r>
          </a:p>
        </p:txBody>
      </p:sp>
      <p:sp>
        <p:nvSpPr>
          <p:cNvPr id="42"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fr-CH"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CH" sz="2800" b="0" strike="noStrike" spc="-1">
                <a:latin typeface="Arial"/>
              </a:rPr>
              <a:t>Second niveau de plan</a:t>
            </a:r>
          </a:p>
          <a:p>
            <a:pPr marL="1296000" lvl="2" indent="-288000">
              <a:spcBef>
                <a:spcPts val="850"/>
              </a:spcBef>
              <a:buClr>
                <a:srgbClr val="000000"/>
              </a:buClr>
              <a:buSzPct val="45000"/>
              <a:buFont typeface="Wingdings" charset="2"/>
              <a:buChar char=""/>
            </a:pPr>
            <a:r>
              <a:rPr lang="fr-CH" sz="2400" b="0" strike="noStrike" spc="-1">
                <a:latin typeface="Arial"/>
              </a:rPr>
              <a:t>Troisième niveau de plan</a:t>
            </a:r>
          </a:p>
          <a:p>
            <a:pPr marL="1728000" lvl="3" indent="-216000">
              <a:spcBef>
                <a:spcPts val="567"/>
              </a:spcBef>
              <a:buClr>
                <a:srgbClr val="000000"/>
              </a:buClr>
              <a:buSzPct val="75000"/>
              <a:buFont typeface="Symbol" charset="2"/>
              <a:buChar char=""/>
            </a:pPr>
            <a:r>
              <a:rPr lang="fr-CH"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CH"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CH" sz="2000" b="0" strike="noStrike" spc="-1">
                <a:latin typeface="Arial"/>
              </a:rPr>
              <a:t>Sixième niveau de plan</a:t>
            </a:r>
          </a:p>
          <a:p>
            <a:pPr marL="3024000" lvl="6" indent="-216000">
              <a:spcBef>
                <a:spcPts val="283"/>
              </a:spcBef>
              <a:buClr>
                <a:srgbClr val="000000"/>
              </a:buClr>
              <a:buSzPct val="45000"/>
              <a:buFont typeface="Wingdings" charset="2"/>
              <a:buChar char=""/>
            </a:pPr>
            <a:r>
              <a:rPr lang="fr-CH"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PlaceHolder 1"/>
          <p:cNvSpPr>
            <a:spLocks noGrp="1"/>
          </p:cNvSpPr>
          <p:nvPr>
            <p:ph type="title"/>
          </p:nvPr>
        </p:nvSpPr>
        <p:spPr>
          <a:xfrm>
            <a:off x="179640" y="404640"/>
            <a:ext cx="8567640" cy="3382920"/>
          </a:xfrm>
          <a:prstGeom prst="rect">
            <a:avLst/>
          </a:prstGeom>
          <a:noFill/>
          <a:ln w="0">
            <a:noFill/>
          </a:ln>
        </p:spPr>
        <p:txBody>
          <a:bodyPr lIns="0" tIns="0" rIns="0" bIns="0" numCol="1" spcCol="0" anchor="t">
            <a:noAutofit/>
          </a:bodyPr>
          <a:lstStyle/>
          <a:p>
            <a:pPr marL="531720">
              <a:lnSpc>
                <a:spcPct val="100000"/>
              </a:lnSpc>
              <a:tabLst>
                <a:tab pos="0" algn="l"/>
              </a:tabLst>
            </a:pPr>
            <a:r>
              <a:rPr lang="fr-CH" sz="3200" b="1" strike="noStrike" spc="-1">
                <a:solidFill>
                  <a:srgbClr val="004B32"/>
                </a:solidFill>
                <a:latin typeface="Arial  "/>
              </a:rPr>
              <a:t>Modification de la loi fédérale sur la transplantation d’organes, de tissus et de cellules </a:t>
            </a:r>
            <a:endParaRPr lang="fr-CH" sz="3200" b="0" strike="noStrike" spc="-1">
              <a:latin typeface="Arial"/>
            </a:endParaRPr>
          </a:p>
        </p:txBody>
      </p:sp>
      <p:sp>
        <p:nvSpPr>
          <p:cNvPr id="80" name="PlaceHolder 2"/>
          <p:cNvSpPr>
            <a:spLocks noGrp="1"/>
          </p:cNvSpPr>
          <p:nvPr>
            <p:ph type="subTitle"/>
          </p:nvPr>
        </p:nvSpPr>
        <p:spPr>
          <a:xfrm>
            <a:off x="179640" y="3886200"/>
            <a:ext cx="8567640" cy="1078560"/>
          </a:xfrm>
          <a:prstGeom prst="rect">
            <a:avLst/>
          </a:prstGeom>
          <a:noFill/>
          <a:ln w="0">
            <a:noFill/>
          </a:ln>
        </p:spPr>
        <p:txBody>
          <a:bodyPr lIns="0" tIns="0" rIns="0" bIns="0" numCol="1" spcCol="0" anchor="t">
            <a:noAutofit/>
          </a:bodyPr>
          <a:lstStyle/>
          <a:p>
            <a:pPr marL="531720">
              <a:lnSpc>
                <a:spcPct val="100000"/>
              </a:lnSpc>
              <a:spcBef>
                <a:spcPts val="479"/>
              </a:spcBef>
              <a:tabLst>
                <a:tab pos="0" algn="l"/>
              </a:tabLst>
            </a:pPr>
            <a:r>
              <a:rPr lang="fr-CH" sz="2400" b="0" strike="noStrike" spc="-1">
                <a:solidFill>
                  <a:srgbClr val="004B32"/>
                </a:solidFill>
                <a:latin typeface="Arial  "/>
              </a:rPr>
              <a:t>(Feuille fédérale 2021 2328 – Modification du 1</a:t>
            </a:r>
            <a:r>
              <a:rPr lang="fr-CH" sz="2400" b="0" strike="noStrike" spc="-1" baseline="30000">
                <a:solidFill>
                  <a:srgbClr val="004B32"/>
                </a:solidFill>
                <a:latin typeface="Arial  "/>
              </a:rPr>
              <a:t>er</a:t>
            </a:r>
            <a:r>
              <a:rPr lang="fr-CH" sz="2400" b="0" strike="noStrike" spc="-1">
                <a:solidFill>
                  <a:srgbClr val="004B32"/>
                </a:solidFill>
                <a:latin typeface="Arial  "/>
              </a:rPr>
              <a:t> octobre 2021)</a:t>
            </a:r>
            <a:endParaRPr lang="fr-CH" sz="2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 name="Table 2"/>
          <p:cNvGraphicFramePr/>
          <p:nvPr/>
        </p:nvGraphicFramePr>
        <p:xfrm>
          <a:off x="468360" y="145800"/>
          <a:ext cx="8424000" cy="6461760"/>
        </p:xfrm>
        <a:graphic>
          <a:graphicData uri="http://schemas.openxmlformats.org/drawingml/2006/table">
            <a:tbl>
              <a:tblPr/>
              <a:tblGrid>
                <a:gridCol w="8424000">
                  <a:extLst>
                    <a:ext uri="{9D8B030D-6E8A-4147-A177-3AD203B41FA5}">
                      <a16:colId xmlns:a16="http://schemas.microsoft.com/office/drawing/2014/main" val="20000"/>
                    </a:ext>
                  </a:extLst>
                </a:gridCol>
              </a:tblGrid>
              <a:tr h="549360">
                <a:tc>
                  <a:txBody>
                    <a:bodyPr/>
                    <a:lstStyle/>
                    <a:p>
                      <a:pPr algn="ctr">
                        <a:lnSpc>
                          <a:spcPct val="100000"/>
                        </a:lnSpc>
                      </a:pPr>
                      <a:r>
                        <a:rPr lang="fr-FR" sz="3200" b="1" strike="noStrike" spc="-1">
                          <a:solidFill>
                            <a:srgbClr val="FFFFFF"/>
                          </a:solidFill>
                          <a:latin typeface="Calibri"/>
                        </a:rPr>
                        <a:t>Contexte</a:t>
                      </a:r>
                      <a:endParaRPr lang="fr-CH" sz="3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B4DC00"/>
                    </a:solidFill>
                  </a:tcPr>
                </a:tc>
                <a:extLst>
                  <a:ext uri="{0D108BD9-81ED-4DB2-BD59-A6C34878D82A}">
                    <a16:rowId xmlns:a16="http://schemas.microsoft.com/office/drawing/2014/main" val="10000"/>
                  </a:ext>
                </a:extLst>
              </a:tr>
              <a:tr h="5099040">
                <a:tc>
                  <a:txBody>
                    <a:bodyPr/>
                    <a:lstStyle/>
                    <a:p>
                      <a:pPr>
                        <a:lnSpc>
                          <a:spcPct val="100000"/>
                        </a:lnSpc>
                      </a:pPr>
                      <a:endParaRPr lang="fr-CH" sz="1800" b="0" strike="noStrike" spc="-1">
                        <a:latin typeface="Arial"/>
                      </a:endParaRPr>
                    </a:p>
                    <a:p>
                      <a:pPr marL="285840" indent="-285840">
                        <a:lnSpc>
                          <a:spcPct val="100000"/>
                        </a:lnSpc>
                        <a:buClr>
                          <a:srgbClr val="000000"/>
                        </a:buClr>
                        <a:buFont typeface="Arial"/>
                        <a:buChar char="•"/>
                      </a:pPr>
                      <a:r>
                        <a:rPr lang="fr-FR" sz="2200" b="0" strike="noStrike" spc="-1">
                          <a:solidFill>
                            <a:srgbClr val="000000"/>
                          </a:solidFill>
                          <a:latin typeface="Calibri"/>
                        </a:rPr>
                        <a:t>Dépôt de l’initiative populaire « Pour sauver des vies en favorisant le don d’organes »</a:t>
                      </a:r>
                      <a:endParaRPr lang="fr-CH" sz="2200" b="0" strike="noStrike" spc="-1">
                        <a:latin typeface="Arial"/>
                      </a:endParaRPr>
                    </a:p>
                    <a:p>
                      <a:pPr marL="648000" lvl="2" indent="-216000" algn="just">
                        <a:lnSpc>
                          <a:spcPct val="100000"/>
                        </a:lnSpc>
                        <a:buClr>
                          <a:srgbClr val="000000"/>
                        </a:buClr>
                        <a:buSzPct val="45000"/>
                        <a:buFont typeface="Wingdings" charset="2"/>
                        <a:buChar char=""/>
                      </a:pPr>
                      <a:r>
                        <a:rPr lang="fr-FR" sz="2200" b="0" strike="noStrike" spc="-1">
                          <a:solidFill>
                            <a:srgbClr val="000000"/>
                          </a:solidFill>
                          <a:latin typeface="Calibri"/>
                          <a:ea typeface="Microsoft YaHei"/>
                        </a:rPr>
                        <a:t> </a:t>
                      </a:r>
                      <a:r>
                        <a:rPr lang="fr-FR" sz="1800" b="0" i="1" strike="noStrike" spc="-1">
                          <a:solidFill>
                            <a:srgbClr val="000000"/>
                          </a:solidFill>
                          <a:latin typeface="Calibri"/>
                          <a:ea typeface="Microsoft YaHei"/>
                        </a:rPr>
                        <a:t>Art. 119a, al. 4 : « Le don d’organes, de tissus et de cellules d’une personne décédée, dans le but d’une transplantation, est basé sur le principe du consentement présumé de la personne à moins que celle-ci ait fait connaître, de son vivant, son refus. »</a:t>
                      </a:r>
                      <a:endParaRPr lang="fr-CH" sz="1800" b="0" strike="noStrike" spc="-1">
                        <a:latin typeface="Arial"/>
                      </a:endParaRPr>
                    </a:p>
                    <a:p>
                      <a:pPr>
                        <a:lnSpc>
                          <a:spcPct val="100000"/>
                        </a:lnSpc>
                      </a:pPr>
                      <a:endParaRPr lang="fr-CH" sz="1800" b="0" strike="noStrike" spc="-1">
                        <a:latin typeface="Arial"/>
                      </a:endParaRPr>
                    </a:p>
                    <a:p>
                      <a:pPr marL="285840" indent="-285840">
                        <a:lnSpc>
                          <a:spcPct val="100000"/>
                        </a:lnSpc>
                        <a:buClr>
                          <a:srgbClr val="000000"/>
                        </a:buClr>
                        <a:buFont typeface="Arial"/>
                        <a:buChar char="•"/>
                      </a:pPr>
                      <a:r>
                        <a:rPr lang="fr-FR" sz="2200" b="0" strike="noStrike" spc="-1">
                          <a:solidFill>
                            <a:srgbClr val="000000"/>
                          </a:solidFill>
                          <a:latin typeface="Calibri"/>
                          <a:ea typeface="Microsoft YaHei"/>
                        </a:rPr>
                        <a:t>Principe de </a:t>
                      </a:r>
                      <a:r>
                        <a:rPr lang="fr-FR" sz="2200" b="1" strike="noStrike" spc="-1">
                          <a:solidFill>
                            <a:srgbClr val="000000"/>
                          </a:solidFill>
                          <a:latin typeface="Calibri"/>
                          <a:ea typeface="Microsoft YaHei"/>
                        </a:rPr>
                        <a:t>consentement présumé au sens strict</a:t>
                      </a:r>
                      <a:r>
                        <a:rPr lang="fr-FR" sz="2200" b="0" strike="noStrike" spc="-1">
                          <a:solidFill>
                            <a:srgbClr val="000000"/>
                          </a:solidFill>
                          <a:latin typeface="Calibri"/>
                          <a:ea typeface="Microsoft YaHei"/>
                        </a:rPr>
                        <a:t>          rôle des proches inexistant</a:t>
                      </a:r>
                      <a:endParaRPr lang="fr-CH" sz="2200" b="0" strike="noStrike" spc="-1">
                        <a:latin typeface="Arial"/>
                      </a:endParaRPr>
                    </a:p>
                    <a:p>
                      <a:pPr>
                        <a:lnSpc>
                          <a:spcPct val="100000"/>
                        </a:lnSpc>
                      </a:pPr>
                      <a:endParaRPr lang="fr-CH" sz="2200" b="0" strike="noStrike" spc="-1">
                        <a:latin typeface="Arial"/>
                      </a:endParaRPr>
                    </a:p>
                    <a:p>
                      <a:pPr marL="285840" indent="-285840" algn="just">
                        <a:lnSpc>
                          <a:spcPct val="100000"/>
                        </a:lnSpc>
                        <a:buClr>
                          <a:srgbClr val="000000"/>
                        </a:buClr>
                        <a:buFont typeface="Arial"/>
                        <a:buChar char="•"/>
                      </a:pPr>
                      <a:r>
                        <a:rPr lang="fr-FR" sz="2200" b="0" strike="noStrike" spc="-1">
                          <a:solidFill>
                            <a:srgbClr val="000000"/>
                          </a:solidFill>
                          <a:latin typeface="Calibri"/>
                          <a:ea typeface="Microsoft YaHei"/>
                        </a:rPr>
                        <a:t>En pratique, toute personne décédée en Suisse deviendrait potentiellement donneuse d’organes à moins de s’y être opposée de son vivant (Message du Conseil fédéral </a:t>
                      </a:r>
                      <a:r>
                        <a:rPr lang="fr-FR" sz="2200" b="0" i="1" strike="noStrike" spc="-1">
                          <a:solidFill>
                            <a:srgbClr val="000000"/>
                          </a:solidFill>
                          <a:latin typeface="Calibri"/>
                          <a:ea typeface="Microsoft YaHei"/>
                        </a:rPr>
                        <a:t>in</a:t>
                      </a:r>
                      <a:r>
                        <a:rPr lang="fr-FR" sz="2200" b="0" strike="noStrike" spc="-1">
                          <a:solidFill>
                            <a:srgbClr val="000000"/>
                          </a:solidFill>
                          <a:latin typeface="Calibri"/>
                          <a:ea typeface="Microsoft YaHei"/>
                        </a:rPr>
                        <a:t> FF 2020 p. 9232)</a:t>
                      </a:r>
                      <a:endParaRPr lang="fr-CH" sz="2200" b="0" strike="noStrike" spc="-1">
                        <a:latin typeface="Arial"/>
                      </a:endParaRPr>
                    </a:p>
                    <a:p>
                      <a:pPr algn="just">
                        <a:lnSpc>
                          <a:spcPct val="100000"/>
                        </a:lnSpc>
                      </a:pPr>
                      <a:endParaRPr lang="fr-CH" sz="2200" b="0" strike="noStrike" spc="-1">
                        <a:latin typeface="Arial"/>
                      </a:endParaRPr>
                    </a:p>
                    <a:p>
                      <a:pPr marL="285840" indent="-285840" algn="just">
                        <a:lnSpc>
                          <a:spcPct val="100000"/>
                        </a:lnSpc>
                        <a:buClr>
                          <a:srgbClr val="000000"/>
                        </a:buClr>
                        <a:buFont typeface="Symbol"/>
                        <a:buChar char=""/>
                      </a:pPr>
                      <a:r>
                        <a:rPr lang="fr-FR" sz="2200" b="0" strike="noStrike" spc="-1">
                          <a:solidFill>
                            <a:srgbClr val="000000"/>
                          </a:solidFill>
                          <a:latin typeface="Calibri"/>
                          <a:ea typeface="Microsoft YaHei"/>
                        </a:rPr>
                        <a:t>Ethiquement problématique selon la Commission nationale d’éthique</a:t>
                      </a:r>
                      <a:endParaRPr lang="fr-CH" sz="2200" b="0" strike="noStrike" spc="-1">
                        <a:latin typeface="Arial"/>
                      </a:endParaRPr>
                    </a:p>
                    <a:p>
                      <a:pPr marL="648000" lvl="2" indent="-216000" algn="just">
                        <a:lnSpc>
                          <a:spcPct val="100000"/>
                        </a:lnSpc>
                        <a:buClr>
                          <a:srgbClr val="000000"/>
                        </a:buClr>
                        <a:buSzPct val="45000"/>
                        <a:buFont typeface="Symbol"/>
                        <a:buChar char=""/>
                      </a:pPr>
                      <a:r>
                        <a:rPr lang="fr-FR" sz="1600" b="0" strike="noStrike" spc="-1">
                          <a:solidFill>
                            <a:srgbClr val="000000"/>
                          </a:solidFill>
                          <a:latin typeface="Calibri"/>
                          <a:ea typeface="Microsoft YaHei"/>
                        </a:rPr>
                        <a:t>Prises de position de 2012 (n° 19/2012) et de 2019 (n° 31/2019)</a:t>
                      </a:r>
                      <a:endParaRPr lang="fr-CH" sz="1600" b="0" strike="noStrike" spc="-1">
                        <a:latin typeface="Arial"/>
                      </a:endParaRPr>
                    </a:p>
                    <a:p>
                      <a:pPr marL="648000" lvl="2" indent="-216000" algn="just">
                        <a:lnSpc>
                          <a:spcPct val="100000"/>
                        </a:lnSpc>
                        <a:buClr>
                          <a:srgbClr val="000000"/>
                        </a:buClr>
                        <a:buSzPct val="45000"/>
                        <a:buFont typeface="Symbol"/>
                        <a:buChar char=""/>
                      </a:pPr>
                      <a:r>
                        <a:rPr lang="fr-FR" sz="1600" b="0" strike="noStrike" spc="-1">
                          <a:solidFill>
                            <a:srgbClr val="000000"/>
                          </a:solidFill>
                          <a:latin typeface="Calibri"/>
                          <a:ea typeface="Microsoft YaHei"/>
                        </a:rPr>
                        <a:t>Modèle de la déclaration</a:t>
                      </a:r>
                      <a:endParaRPr lang="fr-CH" sz="1600" b="0" strike="noStrike" spc="-1">
                        <a:latin typeface="Arial"/>
                      </a:endParaRPr>
                    </a:p>
                    <a:p>
                      <a:pPr>
                        <a:lnSpc>
                          <a:spcPct val="100000"/>
                        </a:lnSpc>
                      </a:pPr>
                      <a:endParaRPr lang="fr-CH" sz="16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EE6D1"/>
                    </a:solidFill>
                  </a:tcPr>
                </a:tc>
                <a:extLst>
                  <a:ext uri="{0D108BD9-81ED-4DB2-BD59-A6C34878D82A}">
                    <a16:rowId xmlns:a16="http://schemas.microsoft.com/office/drawing/2014/main" val="10001"/>
                  </a:ext>
                </a:extLst>
              </a:tr>
            </a:tbl>
          </a:graphicData>
        </a:graphic>
      </p:graphicFrame>
      <p:sp>
        <p:nvSpPr>
          <p:cNvPr id="82" name="Connecteur droit 81"/>
          <p:cNvSpPr/>
          <p:nvPr/>
        </p:nvSpPr>
        <p:spPr>
          <a:xfrm>
            <a:off x="6660000" y="3329242"/>
            <a:ext cx="360000" cy="360"/>
          </a:xfrm>
          <a:prstGeom prst="line">
            <a:avLst/>
          </a:prstGeom>
          <a:ln w="0">
            <a:solidFill>
              <a:srgbClr val="127622"/>
            </a:solidFill>
            <a:tailEnd type="triangle" w="med" len="med"/>
          </a:ln>
        </p:spPr>
        <p:style>
          <a:lnRef idx="0">
            <a:scrgbClr r="0" g="0" b="0"/>
          </a:lnRef>
          <a:fillRef idx="0">
            <a:scrgbClr r="0" g="0" b="0"/>
          </a:fillRef>
          <a:effectRef idx="0">
            <a:scrgbClr r="0" g="0" b="0"/>
          </a:effectRef>
          <a:fontRef idx="minor"/>
        </p:style>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3" name="Table 7"/>
          <p:cNvGraphicFramePr/>
          <p:nvPr/>
        </p:nvGraphicFramePr>
        <p:xfrm>
          <a:off x="108000" y="145800"/>
          <a:ext cx="8964000" cy="6522720"/>
        </p:xfrm>
        <a:graphic>
          <a:graphicData uri="http://schemas.openxmlformats.org/drawingml/2006/table">
            <a:tbl>
              <a:tblPr/>
              <a:tblGrid>
                <a:gridCol w="8964000">
                  <a:extLst>
                    <a:ext uri="{9D8B030D-6E8A-4147-A177-3AD203B41FA5}">
                      <a16:colId xmlns:a16="http://schemas.microsoft.com/office/drawing/2014/main" val="20000"/>
                    </a:ext>
                  </a:extLst>
                </a:gridCol>
              </a:tblGrid>
              <a:tr h="549360">
                <a:tc>
                  <a:txBody>
                    <a:bodyPr/>
                    <a:lstStyle/>
                    <a:p>
                      <a:pPr algn="ctr">
                        <a:lnSpc>
                          <a:spcPct val="100000"/>
                        </a:lnSpc>
                      </a:pPr>
                      <a:r>
                        <a:rPr lang="fr-FR" sz="3200" b="1" strike="noStrike" spc="-1">
                          <a:solidFill>
                            <a:srgbClr val="FFFFFF"/>
                          </a:solidFill>
                          <a:latin typeface="Calibri"/>
                        </a:rPr>
                        <a:t>Modifications principales</a:t>
                      </a:r>
                      <a:endParaRPr lang="fr-CH" sz="3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B4DC00"/>
                    </a:solidFill>
                  </a:tcPr>
                </a:tc>
                <a:extLst>
                  <a:ext uri="{0D108BD9-81ED-4DB2-BD59-A6C34878D82A}">
                    <a16:rowId xmlns:a16="http://schemas.microsoft.com/office/drawing/2014/main" val="10000"/>
                  </a:ext>
                </a:extLst>
              </a:tr>
              <a:tr h="5099040">
                <a:tc>
                  <a:txBody>
                    <a:bodyPr/>
                    <a:lstStyle/>
                    <a:p>
                      <a:pPr>
                        <a:lnSpc>
                          <a:spcPct val="100000"/>
                        </a:lnSpc>
                      </a:pPr>
                      <a:endParaRPr lang="fr-CH" sz="1800" b="0" strike="noStrike" spc="-1">
                        <a:latin typeface="Arial"/>
                      </a:endParaRPr>
                    </a:p>
                    <a:p>
                      <a:pPr marL="285840" indent="-285840">
                        <a:lnSpc>
                          <a:spcPct val="100000"/>
                        </a:lnSpc>
                        <a:buClr>
                          <a:srgbClr val="000000"/>
                        </a:buClr>
                        <a:buFont typeface="Arial"/>
                        <a:buChar char="•"/>
                      </a:pPr>
                      <a:r>
                        <a:rPr lang="fr-FR" sz="2200" b="0" strike="noStrike" spc="-1">
                          <a:solidFill>
                            <a:srgbClr val="000000"/>
                          </a:solidFill>
                          <a:latin typeface="Calibri"/>
                        </a:rPr>
                        <a:t>Passage du consentement explicite au </a:t>
                      </a:r>
                      <a:r>
                        <a:rPr lang="fr-FR" sz="2200" b="1" strike="noStrike" spc="-1">
                          <a:solidFill>
                            <a:srgbClr val="000000"/>
                          </a:solidFill>
                          <a:latin typeface="Calibri"/>
                        </a:rPr>
                        <a:t>consentement présumé</a:t>
                      </a:r>
                      <a:endParaRPr lang="fr-CH" sz="2200" b="0" strike="noStrike" spc="-1">
                        <a:latin typeface="Arial"/>
                      </a:endParaRPr>
                    </a:p>
                    <a:p>
                      <a:pPr>
                        <a:lnSpc>
                          <a:spcPct val="100000"/>
                        </a:lnSpc>
                      </a:pPr>
                      <a:endParaRPr lang="fr-CH" sz="2200" b="0" strike="noStrike" spc="-1">
                        <a:latin typeface="Arial"/>
                      </a:endParaRPr>
                    </a:p>
                    <a:p>
                      <a:pPr marL="432000" lvl="1" indent="-216000">
                        <a:lnSpc>
                          <a:spcPct val="100000"/>
                        </a:lnSpc>
                        <a:buClr>
                          <a:srgbClr val="000000"/>
                        </a:buClr>
                        <a:buSzPct val="45000"/>
                        <a:buFont typeface="Wingdings" charset="2"/>
                        <a:buChar char=""/>
                      </a:pPr>
                      <a:r>
                        <a:rPr lang="fr-FR" sz="1600" b="1" strike="noStrike" spc="-1">
                          <a:solidFill>
                            <a:srgbClr val="000000"/>
                          </a:solidFill>
                          <a:latin typeface="Calibri"/>
                        </a:rPr>
                        <a:t>Art. 8 Conditions requises pour le prélèvement</a:t>
                      </a:r>
                      <a:endParaRPr lang="fr-CH" sz="1600" b="0" strike="noStrike" spc="-1">
                        <a:latin typeface="Arial"/>
                      </a:endParaRPr>
                    </a:p>
                    <a:p>
                      <a:pPr>
                        <a:lnSpc>
                          <a:spcPct val="100000"/>
                        </a:lnSpc>
                      </a:pPr>
                      <a:r>
                        <a:rPr lang="fr-FR" sz="1600" b="0" strike="noStrike" spc="-1">
                          <a:solidFill>
                            <a:srgbClr val="000000"/>
                          </a:solidFill>
                          <a:latin typeface="Calibri"/>
                        </a:rPr>
                        <a:t>        </a:t>
                      </a:r>
                      <a:r>
                        <a:rPr lang="fr-FR" sz="1600" b="0" strike="noStrike" spc="-1" baseline="33000">
                          <a:solidFill>
                            <a:srgbClr val="000000"/>
                          </a:solidFill>
                          <a:latin typeface="Calibri"/>
                        </a:rPr>
                        <a:t> 1</a:t>
                      </a:r>
                      <a:r>
                        <a:rPr lang="fr-FR" sz="1600" b="0" strike="noStrike" spc="-1">
                          <a:solidFill>
                            <a:srgbClr val="000000"/>
                          </a:solidFill>
                          <a:latin typeface="Calibri"/>
                        </a:rPr>
                        <a:t> Des organes, des tissus ou des cellules peuvent être prélevés sur une personne décédée si:</a:t>
                      </a:r>
                      <a:endParaRPr lang="fr-CH" sz="1600" b="0" strike="noStrike" spc="-1">
                        <a:latin typeface="Arial"/>
                      </a:endParaRPr>
                    </a:p>
                    <a:p>
                      <a:pPr>
                        <a:lnSpc>
                          <a:spcPct val="100000"/>
                        </a:lnSpc>
                      </a:pPr>
                      <a:r>
                        <a:rPr lang="fr-FR" sz="1600" b="0" strike="noStrike" spc="-1">
                          <a:solidFill>
                            <a:srgbClr val="000000"/>
                          </a:solidFill>
                          <a:latin typeface="Calibri"/>
                        </a:rPr>
                        <a:t>             a. son décès a été constaté;</a:t>
                      </a:r>
                      <a:endParaRPr lang="fr-CH" sz="1600" b="0" strike="noStrike" spc="-1">
                        <a:latin typeface="Arial"/>
                      </a:endParaRPr>
                    </a:p>
                    <a:p>
                      <a:pPr>
                        <a:lnSpc>
                          <a:spcPct val="100000"/>
                        </a:lnSpc>
                      </a:pPr>
                      <a:r>
                        <a:rPr lang="fr-FR" sz="1600" b="0" strike="noStrike" spc="-1">
                          <a:solidFill>
                            <a:srgbClr val="000000"/>
                          </a:solidFill>
                          <a:latin typeface="Calibri"/>
                        </a:rPr>
                        <a:t>             b. </a:t>
                      </a:r>
                      <a:r>
                        <a:rPr lang="fr-FR" sz="1600" b="1" strike="noStrike" spc="-1">
                          <a:solidFill>
                            <a:srgbClr val="000000"/>
                          </a:solidFill>
                          <a:latin typeface="Calibri"/>
                        </a:rPr>
                        <a:t>cette personne ne s’est pas opposée à un tel prélèvement de son vivant.</a:t>
                      </a:r>
                      <a:endParaRPr lang="fr-CH" sz="1600" b="0" strike="noStrike" spc="-1">
                        <a:latin typeface="Arial"/>
                      </a:endParaRPr>
                    </a:p>
                    <a:p>
                      <a:pPr>
                        <a:lnSpc>
                          <a:spcPct val="100000"/>
                        </a:lnSpc>
                      </a:pPr>
                      <a:r>
                        <a:rPr lang="fr-FR" sz="1600" b="0" strike="noStrike" spc="-1">
                          <a:solidFill>
                            <a:srgbClr val="000000"/>
                          </a:solidFill>
                          <a:latin typeface="Calibri"/>
                        </a:rPr>
                        <a:t>         </a:t>
                      </a:r>
                      <a:r>
                        <a:rPr lang="fr-FR" sz="1600" b="0" strike="noStrike" spc="-1" baseline="33000">
                          <a:solidFill>
                            <a:srgbClr val="000000"/>
                          </a:solidFill>
                          <a:latin typeface="Calibri"/>
                        </a:rPr>
                        <a:t>2</a:t>
                      </a:r>
                      <a:r>
                        <a:rPr lang="fr-FR" sz="1600" b="0" strike="noStrike" spc="-1">
                          <a:solidFill>
                            <a:srgbClr val="000000"/>
                          </a:solidFill>
                          <a:latin typeface="Calibri"/>
                        </a:rPr>
                        <a:t> </a:t>
                      </a:r>
                      <a:r>
                        <a:rPr lang="fr-FR" sz="1600" b="1" strike="noStrike" spc="-1">
                          <a:solidFill>
                            <a:srgbClr val="000000"/>
                          </a:solidFill>
                          <a:latin typeface="Calibri"/>
                        </a:rPr>
                        <a:t>En l’absence de refus, de consentement ou de toute autre déclaration relative à la disposition de                 la personne décédée à faire un don, ses proches peuvent s’opposer au prélèvement. Ils doivent                  respecter la volonté présumée de la personne décédée</a:t>
                      </a:r>
                      <a:r>
                        <a:rPr lang="fr-FR" sz="1600" b="0" strike="noStrike" spc="-1">
                          <a:solidFill>
                            <a:srgbClr val="000000"/>
                          </a:solidFill>
                          <a:latin typeface="Calibri"/>
                        </a:rPr>
                        <a:t>.</a:t>
                      </a:r>
                      <a:endParaRPr lang="fr-CH" sz="1600" b="0" strike="noStrike" spc="-1">
                        <a:latin typeface="Arial"/>
                      </a:endParaRPr>
                    </a:p>
                    <a:p>
                      <a:pPr>
                        <a:lnSpc>
                          <a:spcPct val="100000"/>
                        </a:lnSpc>
                      </a:pPr>
                      <a:r>
                        <a:rPr lang="fr-FR" sz="1600" b="0" strike="noStrike" spc="-1">
                          <a:solidFill>
                            <a:srgbClr val="000000"/>
                          </a:solidFill>
                          <a:latin typeface="Calibri"/>
                        </a:rPr>
                        <a:t>        </a:t>
                      </a:r>
                      <a:r>
                        <a:rPr lang="fr-FR" sz="1600" b="0" strike="noStrike" spc="-1" baseline="33000">
                          <a:solidFill>
                            <a:srgbClr val="000000"/>
                          </a:solidFill>
                          <a:latin typeface="Calibri"/>
                        </a:rPr>
                        <a:t> 3</a:t>
                      </a:r>
                      <a:r>
                        <a:rPr lang="fr-FR" sz="1600" b="0" strike="noStrike" spc="-1">
                          <a:solidFill>
                            <a:srgbClr val="000000"/>
                          </a:solidFill>
                          <a:latin typeface="Calibri"/>
                        </a:rPr>
                        <a:t>  S’il n’est pas possible de se mettre en rapport avec les proches, le prélèvement n’est pas autorisé.</a:t>
                      </a:r>
                      <a:endParaRPr lang="fr-CH" sz="1600" b="0" strike="noStrike" spc="-1">
                        <a:latin typeface="Arial"/>
                      </a:endParaRPr>
                    </a:p>
                    <a:p>
                      <a:pPr>
                        <a:lnSpc>
                          <a:spcPct val="100000"/>
                        </a:lnSpc>
                      </a:pPr>
                      <a:endParaRPr lang="fr-CH" sz="1600" b="0" strike="noStrike" spc="-1">
                        <a:latin typeface="Arial"/>
                      </a:endParaRPr>
                    </a:p>
                    <a:p>
                      <a:pPr marL="285840" indent="-285840">
                        <a:lnSpc>
                          <a:spcPct val="100000"/>
                        </a:lnSpc>
                        <a:buClr>
                          <a:srgbClr val="000000"/>
                        </a:buClr>
                        <a:buFont typeface="Arial"/>
                        <a:buChar char="•"/>
                      </a:pPr>
                      <a:r>
                        <a:rPr lang="fr-FR" sz="2200" b="0" strike="noStrike" spc="-1">
                          <a:solidFill>
                            <a:srgbClr val="000000"/>
                          </a:solidFill>
                          <a:latin typeface="Calibri"/>
                        </a:rPr>
                        <a:t>Création d’un </a:t>
                      </a:r>
                      <a:r>
                        <a:rPr lang="fr-FR" sz="2200" b="1" strike="noStrike" spc="-1">
                          <a:solidFill>
                            <a:srgbClr val="000000"/>
                          </a:solidFill>
                          <a:latin typeface="Calibri"/>
                        </a:rPr>
                        <a:t>registre des déclarations relatives au don d’organe et de tissus</a:t>
                      </a:r>
                      <a:endParaRPr lang="fr-CH" sz="2200" b="0" strike="noStrike" spc="-1">
                        <a:latin typeface="Arial"/>
                      </a:endParaRPr>
                    </a:p>
                    <a:p>
                      <a:pPr marL="432000" lvl="1" indent="-216000">
                        <a:lnSpc>
                          <a:spcPct val="100000"/>
                        </a:lnSpc>
                        <a:buClr>
                          <a:srgbClr val="000000"/>
                        </a:buClr>
                        <a:buSzPct val="45000"/>
                        <a:buFont typeface="Wingdings" charset="2"/>
                        <a:buChar char=""/>
                      </a:pPr>
                      <a:r>
                        <a:rPr lang="fr-FR" sz="1600" b="0" strike="noStrike" spc="-1">
                          <a:solidFill>
                            <a:srgbClr val="000000"/>
                          </a:solidFill>
                          <a:latin typeface="Calibri"/>
                        </a:rPr>
                        <a:t>Accessible uniquement après le décès</a:t>
                      </a:r>
                      <a:endParaRPr lang="fr-CH" sz="1600" b="0" strike="noStrike" spc="-1">
                        <a:latin typeface="Arial"/>
                      </a:endParaRPr>
                    </a:p>
                    <a:p>
                      <a:pPr marL="432000" lvl="1" indent="-216000">
                        <a:lnSpc>
                          <a:spcPct val="100000"/>
                        </a:lnSpc>
                        <a:buClr>
                          <a:srgbClr val="000000"/>
                        </a:buClr>
                        <a:buSzPct val="45000"/>
                        <a:buFont typeface="Wingdings" charset="2"/>
                        <a:buChar char=""/>
                      </a:pPr>
                      <a:r>
                        <a:rPr lang="fr-FR" sz="1600" b="0" strike="noStrike" spc="-1">
                          <a:solidFill>
                            <a:srgbClr val="000000"/>
                          </a:solidFill>
                          <a:latin typeface="Calibri"/>
                        </a:rPr>
                        <a:t>Déclaration révocable en tout temps</a:t>
                      </a:r>
                      <a:endParaRPr lang="fr-CH" sz="1600" b="0" strike="noStrike" spc="-1">
                        <a:latin typeface="Arial"/>
                      </a:endParaRPr>
                    </a:p>
                    <a:p>
                      <a:pPr>
                        <a:lnSpc>
                          <a:spcPct val="100000"/>
                        </a:lnSpc>
                      </a:pPr>
                      <a:endParaRPr lang="fr-CH" sz="1600" b="0" strike="noStrike" spc="-1">
                        <a:latin typeface="Arial"/>
                      </a:endParaRPr>
                    </a:p>
                    <a:p>
                      <a:pPr marL="285840" indent="-285840">
                        <a:lnSpc>
                          <a:spcPct val="100000"/>
                        </a:lnSpc>
                        <a:buClr>
                          <a:srgbClr val="000000"/>
                        </a:buClr>
                        <a:buFont typeface="Arial"/>
                        <a:buChar char="•"/>
                      </a:pPr>
                      <a:r>
                        <a:rPr lang="fr-FR" sz="2200" b="1" strike="noStrike" spc="-1">
                          <a:solidFill>
                            <a:srgbClr val="000000"/>
                          </a:solidFill>
                          <a:latin typeface="Calibri"/>
                          <a:ea typeface="Microsoft YaHei"/>
                        </a:rPr>
                        <a:t>Information </a:t>
                      </a:r>
                      <a:r>
                        <a:rPr lang="fr-FR" sz="2200" b="0" strike="noStrike" spc="-1">
                          <a:solidFill>
                            <a:srgbClr val="000000"/>
                          </a:solidFill>
                          <a:latin typeface="Calibri"/>
                          <a:ea typeface="Microsoft YaHei"/>
                        </a:rPr>
                        <a:t>à la population</a:t>
                      </a:r>
                      <a:endParaRPr lang="fr-CH" sz="2200" b="0" strike="noStrike" spc="-1">
                        <a:latin typeface="Arial"/>
                      </a:endParaRPr>
                    </a:p>
                    <a:p>
                      <a:pPr marL="432000" lvl="1" indent="-216000">
                        <a:lnSpc>
                          <a:spcPct val="100000"/>
                        </a:lnSpc>
                        <a:buClr>
                          <a:srgbClr val="000000"/>
                        </a:buClr>
                        <a:buSzPct val="45000"/>
                        <a:buFont typeface="Wingdings" charset="2"/>
                        <a:buChar char=""/>
                      </a:pPr>
                      <a:r>
                        <a:rPr lang="fr-FR" sz="1600" b="0" strike="noStrike" spc="-1">
                          <a:solidFill>
                            <a:srgbClr val="000000"/>
                          </a:solidFill>
                          <a:latin typeface="Calibri"/>
                          <a:ea typeface="Microsoft YaHei"/>
                        </a:rPr>
                        <a:t>Une information soutenue de la population est indispensable pour garantir la constitutionnalité du principe du consentement présumé. Il y a lieu de veiller à ce que toutes les catégories de la population soient informées du droit d’opposition par la mise en œuvre d’une stratégie de communication globale</a:t>
                      </a:r>
                      <a:endParaRPr lang="fr-CH" sz="16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EE6D1"/>
                    </a:solidFill>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 name="Table 1"/>
          <p:cNvGraphicFramePr/>
          <p:nvPr>
            <p:extLst>
              <p:ext uri="{D42A27DB-BD31-4B8C-83A1-F6EECF244321}">
                <p14:modId xmlns:p14="http://schemas.microsoft.com/office/powerpoint/2010/main" val="1578964164"/>
              </p:ext>
            </p:extLst>
          </p:nvPr>
        </p:nvGraphicFramePr>
        <p:xfrm>
          <a:off x="468360" y="145799"/>
          <a:ext cx="8424000" cy="6386885"/>
        </p:xfrm>
        <a:graphic>
          <a:graphicData uri="http://schemas.openxmlformats.org/drawingml/2006/table">
            <a:tbl>
              <a:tblPr/>
              <a:tblGrid>
                <a:gridCol w="8424000">
                  <a:extLst>
                    <a:ext uri="{9D8B030D-6E8A-4147-A177-3AD203B41FA5}">
                      <a16:colId xmlns:a16="http://schemas.microsoft.com/office/drawing/2014/main" val="20000"/>
                    </a:ext>
                  </a:extLst>
                </a:gridCol>
              </a:tblGrid>
              <a:tr h="619137">
                <a:tc>
                  <a:txBody>
                    <a:bodyPr/>
                    <a:lstStyle/>
                    <a:p>
                      <a:pPr algn="ctr">
                        <a:lnSpc>
                          <a:spcPct val="100000"/>
                        </a:lnSpc>
                      </a:pPr>
                      <a:r>
                        <a:rPr lang="fr-FR" sz="3200" b="1" strike="noStrike" spc="-1">
                          <a:solidFill>
                            <a:srgbClr val="FFFFFF"/>
                          </a:solidFill>
                          <a:latin typeface="Calibri"/>
                        </a:rPr>
                        <a:t>Contre-projet indirect</a:t>
                      </a:r>
                      <a:endParaRPr lang="fr-CH" sz="3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B4DC00"/>
                    </a:solidFill>
                  </a:tcPr>
                </a:tc>
                <a:extLst>
                  <a:ext uri="{0D108BD9-81ED-4DB2-BD59-A6C34878D82A}">
                    <a16:rowId xmlns:a16="http://schemas.microsoft.com/office/drawing/2014/main" val="10000"/>
                  </a:ext>
                </a:extLst>
              </a:tr>
              <a:tr h="5767748">
                <a:tc>
                  <a:txBody>
                    <a:bodyPr/>
                    <a:lstStyle/>
                    <a:p>
                      <a:pPr>
                        <a:lnSpc>
                          <a:spcPct val="100000"/>
                        </a:lnSpc>
                      </a:pPr>
                      <a:endParaRPr lang="fr-CH" sz="1800" b="0" strike="noStrike" spc="-1" dirty="0">
                        <a:latin typeface="Arial"/>
                      </a:endParaRPr>
                    </a:p>
                    <a:p>
                      <a:pPr marL="285840" indent="-285840">
                        <a:lnSpc>
                          <a:spcPct val="100000"/>
                        </a:lnSpc>
                        <a:buClr>
                          <a:srgbClr val="000000"/>
                        </a:buClr>
                        <a:buFont typeface="Arial"/>
                        <a:buChar char="•"/>
                      </a:pPr>
                      <a:r>
                        <a:rPr lang="fr-FR" sz="2200" b="0" strike="noStrike" spc="-1" dirty="0">
                          <a:solidFill>
                            <a:srgbClr val="000000"/>
                          </a:solidFill>
                          <a:latin typeface="Calibri"/>
                        </a:rPr>
                        <a:t>Principe du </a:t>
                      </a:r>
                      <a:r>
                        <a:rPr lang="fr-FR" sz="2200" b="1" strike="noStrike" spc="-1" dirty="0">
                          <a:solidFill>
                            <a:srgbClr val="000000"/>
                          </a:solidFill>
                          <a:latin typeface="Calibri"/>
                        </a:rPr>
                        <a:t>consentement présumé au sens large</a:t>
                      </a:r>
                      <a:r>
                        <a:rPr lang="fr-FR" sz="2200" b="0" strike="noStrike" spc="-1" dirty="0">
                          <a:solidFill>
                            <a:srgbClr val="000000"/>
                          </a:solidFill>
                          <a:latin typeface="Calibri"/>
                        </a:rPr>
                        <a:t>          en l’absence de volonté explicite du défunt, le prélèvement est autorisé</a:t>
                      </a:r>
                      <a:endParaRPr lang="fr-CH" sz="2200" b="0" strike="noStrike" spc="-1" dirty="0">
                        <a:latin typeface="Arial"/>
                      </a:endParaRPr>
                    </a:p>
                    <a:p>
                      <a:pPr>
                        <a:lnSpc>
                          <a:spcPct val="100000"/>
                        </a:lnSpc>
                      </a:pPr>
                      <a:endParaRPr lang="fr-CH" sz="2200" b="0" strike="noStrike" spc="-1" dirty="0">
                        <a:latin typeface="Arial"/>
                      </a:endParaRPr>
                    </a:p>
                    <a:p>
                      <a:pPr marL="285840" indent="-285840" algn="ctr">
                        <a:lnSpc>
                          <a:spcPct val="100000"/>
                        </a:lnSpc>
                        <a:buClr>
                          <a:srgbClr val="000000"/>
                        </a:buClr>
                        <a:buFont typeface="Arial"/>
                        <a:buChar char="•"/>
                      </a:pPr>
                      <a:r>
                        <a:rPr lang="fr-FR" sz="2200" b="1" strike="noStrike" spc="-1" dirty="0">
                          <a:solidFill>
                            <a:srgbClr val="000000"/>
                          </a:solidFill>
                          <a:latin typeface="Calibri"/>
                        </a:rPr>
                        <a:t>MAIS</a:t>
                      </a:r>
                      <a:endParaRPr lang="fr-CH" sz="2200" b="0" strike="noStrike" spc="-1" dirty="0">
                        <a:latin typeface="Arial"/>
                      </a:endParaRPr>
                    </a:p>
                    <a:p>
                      <a:pPr algn="ctr">
                        <a:lnSpc>
                          <a:spcPct val="100000"/>
                        </a:lnSpc>
                      </a:pPr>
                      <a:endParaRPr lang="fr-CH" sz="2200" b="0" strike="noStrike" spc="-1" dirty="0">
                        <a:latin typeface="Arial"/>
                      </a:endParaRPr>
                    </a:p>
                    <a:p>
                      <a:pPr marL="285840" indent="-285840">
                        <a:lnSpc>
                          <a:spcPct val="100000"/>
                        </a:lnSpc>
                        <a:buClr>
                          <a:srgbClr val="000000"/>
                        </a:buClr>
                        <a:buFont typeface="Arial"/>
                        <a:buChar char="•"/>
                      </a:pPr>
                      <a:r>
                        <a:rPr lang="fr-FR" sz="2200" b="0" strike="noStrike" spc="-1" dirty="0">
                          <a:solidFill>
                            <a:srgbClr val="000000"/>
                          </a:solidFill>
                          <a:latin typeface="Calibri"/>
                        </a:rPr>
                        <a:t>Les proches sont associés à la réflexion et disposent d’un droit d’opposition subsidiaire.</a:t>
                      </a:r>
                      <a:endParaRPr lang="fr-CH" sz="2200" b="0" strike="noStrike" spc="-1" dirty="0">
                        <a:latin typeface="Arial"/>
                      </a:endParaRPr>
                    </a:p>
                    <a:p>
                      <a:pPr>
                        <a:lnSpc>
                          <a:spcPct val="100000"/>
                        </a:lnSpc>
                      </a:pPr>
                      <a:endParaRPr lang="fr-CH" sz="2200" b="0" strike="noStrike" spc="-1" dirty="0">
                        <a:latin typeface="Arial"/>
                      </a:endParaRPr>
                    </a:p>
                    <a:p>
                      <a:pPr marL="285840" indent="-285840">
                        <a:lnSpc>
                          <a:spcPct val="100000"/>
                        </a:lnSpc>
                        <a:buClr>
                          <a:srgbClr val="000000"/>
                        </a:buClr>
                        <a:buFont typeface="Arial"/>
                        <a:buChar char="•"/>
                      </a:pPr>
                      <a:r>
                        <a:rPr lang="fr-FR" sz="2200" b="0" strike="noStrike" spc="-1" dirty="0">
                          <a:solidFill>
                            <a:srgbClr val="000000"/>
                          </a:solidFill>
                          <a:latin typeface="Calibri"/>
                        </a:rPr>
                        <a:t>Concrètement, ils peuvent refuser le don d’organes lorsque cela correspond à la </a:t>
                      </a:r>
                      <a:r>
                        <a:rPr lang="fr-FR" sz="2200" b="1" strike="noStrike" spc="-1" dirty="0">
                          <a:solidFill>
                            <a:srgbClr val="000000"/>
                          </a:solidFill>
                          <a:latin typeface="Calibri"/>
                        </a:rPr>
                        <a:t>volonté présumée</a:t>
                      </a:r>
                      <a:r>
                        <a:rPr lang="fr-FR" sz="2200" b="0" strike="noStrike" spc="-1" dirty="0">
                          <a:solidFill>
                            <a:srgbClr val="000000"/>
                          </a:solidFill>
                          <a:latin typeface="Calibri"/>
                        </a:rPr>
                        <a:t> du défunt.</a:t>
                      </a:r>
                      <a:endParaRPr lang="fr-CH" sz="2200" b="0" strike="noStrike" spc="-1" dirty="0">
                        <a:latin typeface="Arial"/>
                      </a:endParaRPr>
                    </a:p>
                    <a:p>
                      <a:pPr>
                        <a:lnSpc>
                          <a:spcPct val="100000"/>
                        </a:lnSpc>
                      </a:pPr>
                      <a:endParaRPr lang="fr-CH" sz="2200" b="0" strike="noStrike" spc="-1" dirty="0">
                        <a:latin typeface="Arial"/>
                      </a:endParaRPr>
                    </a:p>
                    <a:p>
                      <a:pPr marL="285840" indent="-285840">
                        <a:lnSpc>
                          <a:spcPct val="100000"/>
                        </a:lnSpc>
                        <a:buClr>
                          <a:srgbClr val="000000"/>
                        </a:buClr>
                        <a:buFont typeface="Arial"/>
                        <a:buChar char="•"/>
                      </a:pPr>
                      <a:r>
                        <a:rPr lang="fr-FR" sz="2200" b="0" strike="noStrike" spc="-1" dirty="0">
                          <a:solidFill>
                            <a:srgbClr val="000000"/>
                          </a:solidFill>
                          <a:latin typeface="Calibri"/>
                        </a:rPr>
                        <a:t>Lorsqu’aucun proche n’est joignable, le prélèvement n’est pas autorisé.</a:t>
                      </a:r>
                      <a:endParaRPr lang="fr-CH" sz="2200" b="0" strike="noStrike" spc="-1" dirty="0">
                        <a:latin typeface="Arial"/>
                      </a:endParaRPr>
                    </a:p>
                    <a:p>
                      <a:pPr>
                        <a:lnSpc>
                          <a:spcPct val="100000"/>
                        </a:lnSpc>
                      </a:pPr>
                      <a:endParaRPr lang="fr-CH" sz="2200" b="0" strike="noStrike" spc="-1" dirty="0">
                        <a:latin typeface="Arial"/>
                      </a:endParaRPr>
                    </a:p>
                    <a:p>
                      <a:pPr>
                        <a:lnSpc>
                          <a:spcPct val="100000"/>
                        </a:lnSpc>
                      </a:pPr>
                      <a:endParaRPr lang="fr-CH" sz="2200" b="0" strike="noStrike" spc="-1" dirty="0">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EE6D1"/>
                    </a:solidFill>
                  </a:tcPr>
                </a:tc>
                <a:extLst>
                  <a:ext uri="{0D108BD9-81ED-4DB2-BD59-A6C34878D82A}">
                    <a16:rowId xmlns:a16="http://schemas.microsoft.com/office/drawing/2014/main" val="10001"/>
                  </a:ext>
                </a:extLst>
              </a:tr>
            </a:tbl>
          </a:graphicData>
        </a:graphic>
      </p:graphicFrame>
      <p:sp>
        <p:nvSpPr>
          <p:cNvPr id="85" name="Connecteur droit 84"/>
          <p:cNvSpPr/>
          <p:nvPr/>
        </p:nvSpPr>
        <p:spPr>
          <a:xfrm>
            <a:off x="6624000" y="1266296"/>
            <a:ext cx="360000" cy="360"/>
          </a:xfrm>
          <a:prstGeom prst="line">
            <a:avLst/>
          </a:prstGeom>
          <a:ln w="0">
            <a:solidFill>
              <a:srgbClr val="127622"/>
            </a:solidFill>
            <a:tailEnd type="triangle" w="med" len="med"/>
          </a:ln>
        </p:spPr>
        <p:style>
          <a:lnRef idx="0">
            <a:scrgbClr r="0" g="0" b="0"/>
          </a:lnRef>
          <a:fillRef idx="0">
            <a:scrgbClr r="0" g="0" b="0"/>
          </a:fillRef>
          <a:effectRef idx="0">
            <a:scrgbClr r="0" g="0" b="0"/>
          </a:effectRef>
          <a:fontRef idx="minor"/>
        </p:style>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182160"/>
            <a:ext cx="8361720" cy="1141560"/>
          </a:xfrm>
          <a:prstGeom prst="rect">
            <a:avLst/>
          </a:prstGeom>
          <a:noFill/>
          <a:ln w="0">
            <a:noFill/>
          </a:ln>
        </p:spPr>
        <p:txBody>
          <a:bodyPr lIns="90000" tIns="45000" rIns="90000" bIns="45000" numCol="1" spcCol="0" anchor="ctr">
            <a:noAutofit/>
          </a:bodyPr>
          <a:lstStyle/>
          <a:p>
            <a:pPr>
              <a:lnSpc>
                <a:spcPts val="3200"/>
              </a:lnSpc>
            </a:pPr>
            <a:r>
              <a:rPr lang="fr-CH" sz="3200" b="1" strike="noStrike" spc="-1">
                <a:solidFill>
                  <a:srgbClr val="B4DC00"/>
                </a:solidFill>
                <a:latin typeface="Arial  "/>
              </a:rPr>
              <a:t>Arguments en faveur (avec </a:t>
            </a:r>
            <a:r>
              <a:rPr lang="fr-CH" sz="3200" b="1" i="1" strike="noStrike" spc="-1">
                <a:solidFill>
                  <a:srgbClr val="B4DC00"/>
                </a:solidFill>
                <a:latin typeface="Arial  "/>
              </a:rPr>
              <a:t>contra</a:t>
            </a:r>
            <a:r>
              <a:rPr lang="fr-CH" sz="3200" b="1" strike="noStrike" spc="-1">
                <a:solidFill>
                  <a:srgbClr val="B4DC00"/>
                </a:solidFill>
                <a:latin typeface="Arial  "/>
              </a:rPr>
              <a:t>)</a:t>
            </a:r>
            <a:endParaRPr lang="fr-CH" sz="3200" b="0" strike="noStrike" spc="-1">
              <a:latin typeface="Arial"/>
            </a:endParaRPr>
          </a:p>
        </p:txBody>
      </p:sp>
      <p:graphicFrame>
        <p:nvGraphicFramePr>
          <p:cNvPr id="87" name="Table 7"/>
          <p:cNvGraphicFramePr/>
          <p:nvPr>
            <p:extLst>
              <p:ext uri="{D42A27DB-BD31-4B8C-83A1-F6EECF244321}">
                <p14:modId xmlns:p14="http://schemas.microsoft.com/office/powerpoint/2010/main" val="3062157059"/>
              </p:ext>
            </p:extLst>
          </p:nvPr>
        </p:nvGraphicFramePr>
        <p:xfrm>
          <a:off x="457200" y="1052641"/>
          <a:ext cx="8229600" cy="4721812"/>
        </p:xfrm>
        <a:graphic>
          <a:graphicData uri="http://schemas.openxmlformats.org/drawingml/2006/table">
            <a:tbl>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441710">
                <a:tc>
                  <a:txBody>
                    <a:bodyPr/>
                    <a:lstStyle/>
                    <a:p>
                      <a:pPr algn="ctr">
                        <a:lnSpc>
                          <a:spcPct val="100000"/>
                        </a:lnSpc>
                      </a:pPr>
                      <a:r>
                        <a:rPr lang="fr-CH" sz="2400" b="1" i="1" strike="noStrike" spc="-1">
                          <a:solidFill>
                            <a:srgbClr val="FFFFFF"/>
                          </a:solidFill>
                          <a:latin typeface="Calibri"/>
                        </a:rPr>
                        <a:t>Argument</a:t>
                      </a:r>
                      <a:endParaRPr lang="fr-CH" sz="24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B4DC00"/>
                    </a:solidFill>
                  </a:tcPr>
                </a:tc>
                <a:tc>
                  <a:txBody>
                    <a:bodyPr/>
                    <a:lstStyle/>
                    <a:p>
                      <a:pPr algn="ctr">
                        <a:lnSpc>
                          <a:spcPct val="100000"/>
                        </a:lnSpc>
                      </a:pPr>
                      <a:r>
                        <a:rPr lang="fr-CH" sz="2400" b="1" i="1" strike="noStrike" spc="-1">
                          <a:solidFill>
                            <a:srgbClr val="FFFFFF"/>
                          </a:solidFill>
                          <a:latin typeface="Calibri"/>
                        </a:rPr>
                        <a:t>C</a:t>
                      </a:r>
                      <a:r>
                        <a:rPr lang="en-CH" sz="2400" b="1" i="1" strike="noStrike" spc="-1">
                          <a:solidFill>
                            <a:srgbClr val="FFFFFF"/>
                          </a:solidFill>
                          <a:latin typeface="Calibri"/>
                        </a:rPr>
                        <a:t>o</a:t>
                      </a:r>
                      <a:r>
                        <a:rPr lang="fr-CH" sz="2400" b="1" i="1" strike="noStrike" spc="-1">
                          <a:solidFill>
                            <a:srgbClr val="FFFFFF"/>
                          </a:solidFill>
                          <a:latin typeface="Calibri"/>
                        </a:rPr>
                        <a:t>n</a:t>
                      </a:r>
                      <a:r>
                        <a:rPr lang="en-CH" sz="2400" b="1" i="1" strike="noStrike" spc="-1">
                          <a:solidFill>
                            <a:srgbClr val="FFFFFF"/>
                          </a:solidFill>
                          <a:latin typeface="Calibri"/>
                        </a:rPr>
                        <a:t>t</a:t>
                      </a:r>
                      <a:r>
                        <a:rPr lang="fr-CH" sz="2400" b="1" i="1" strike="noStrike" spc="-1">
                          <a:solidFill>
                            <a:srgbClr val="FFFFFF"/>
                          </a:solidFill>
                          <a:latin typeface="Calibri"/>
                        </a:rPr>
                        <a:t>ra</a:t>
                      </a:r>
                      <a:endParaRPr lang="fr-CH" sz="24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B4DC00"/>
                    </a:solidFill>
                  </a:tcPr>
                </a:tc>
                <a:extLst>
                  <a:ext uri="{0D108BD9-81ED-4DB2-BD59-A6C34878D82A}">
                    <a16:rowId xmlns:a16="http://schemas.microsoft.com/office/drawing/2014/main" val="10000"/>
                  </a:ext>
                </a:extLst>
              </a:tr>
              <a:tr h="4264612">
                <a:tc>
                  <a:txBody>
                    <a:bodyPr/>
                    <a:lstStyle/>
                    <a:p>
                      <a:pPr marL="171360" indent="-171360">
                        <a:lnSpc>
                          <a:spcPct val="100000"/>
                        </a:lnSpc>
                        <a:buClr>
                          <a:srgbClr val="000000"/>
                        </a:buClr>
                        <a:buFont typeface="StarSymbol"/>
                        <a:buChar char="-"/>
                      </a:pPr>
                      <a:r>
                        <a:rPr lang="fr-CH" sz="1600" b="0" strike="noStrike" spc="-1" dirty="0">
                          <a:solidFill>
                            <a:srgbClr val="000000"/>
                          </a:solidFill>
                          <a:latin typeface="Calibri"/>
                        </a:rPr>
                        <a:t>80 % de la population se déclarent favorables au don d’organe vs 60 % des proches s’opposent au prélèvement</a:t>
                      </a:r>
                      <a:endParaRPr lang="fr-CH" sz="1600" b="0" strike="noStrike" spc="-1" dirty="0">
                        <a:latin typeface="Arial"/>
                      </a:endParaRPr>
                    </a:p>
                    <a:p>
                      <a:pPr>
                        <a:lnSpc>
                          <a:spcPct val="100000"/>
                        </a:lnSpc>
                      </a:pPr>
                      <a:endParaRPr lang="fr-CH" sz="1600" b="0" strike="noStrike" spc="-1" dirty="0" smtClean="0">
                        <a:latin typeface="Arial"/>
                      </a:endParaRPr>
                    </a:p>
                    <a:p>
                      <a:pPr>
                        <a:lnSpc>
                          <a:spcPct val="100000"/>
                        </a:lnSpc>
                      </a:pPr>
                      <a:endParaRPr lang="fr-CH" sz="1600" b="0" strike="noStrike" spc="-1" dirty="0">
                        <a:latin typeface="Arial"/>
                      </a:endParaRPr>
                    </a:p>
                    <a:p>
                      <a:pPr marL="171360" indent="-171360">
                        <a:lnSpc>
                          <a:spcPct val="100000"/>
                        </a:lnSpc>
                        <a:buClr>
                          <a:srgbClr val="000000"/>
                        </a:buClr>
                        <a:buFont typeface="StarSymbol"/>
                        <a:buChar char="-"/>
                      </a:pPr>
                      <a:r>
                        <a:rPr lang="fr-CH" sz="1600" b="0" strike="noStrike" spc="-1" dirty="0">
                          <a:solidFill>
                            <a:srgbClr val="000000"/>
                          </a:solidFill>
                          <a:latin typeface="Calibri"/>
                        </a:rPr>
                        <a:t>72 personnes décédées en 2020 faute d’avoir obtenu un organe à temps </a:t>
                      </a:r>
                      <a:endParaRPr lang="fr-CH" sz="1600" b="0" strike="noStrike" spc="-1" dirty="0">
                        <a:latin typeface="Arial"/>
                      </a:endParaRPr>
                    </a:p>
                    <a:p>
                      <a:pPr>
                        <a:lnSpc>
                          <a:spcPct val="100000"/>
                        </a:lnSpc>
                      </a:pPr>
                      <a:endParaRPr lang="fr-CH" sz="1600" b="0" strike="noStrike" spc="-1" dirty="0">
                        <a:latin typeface="Arial"/>
                      </a:endParaRPr>
                    </a:p>
                    <a:p>
                      <a:pPr marL="171360" indent="-171360">
                        <a:lnSpc>
                          <a:spcPct val="100000"/>
                        </a:lnSpc>
                        <a:buClr>
                          <a:srgbClr val="000000"/>
                        </a:buClr>
                        <a:buFont typeface="StarSymbol"/>
                        <a:buChar char="-"/>
                      </a:pPr>
                      <a:r>
                        <a:rPr lang="fr-CH" sz="1600" b="0" strike="noStrike" spc="-1" dirty="0" smtClean="0">
                          <a:solidFill>
                            <a:srgbClr val="000000"/>
                          </a:solidFill>
                          <a:latin typeface="Calibri"/>
                        </a:rPr>
                        <a:t>Le </a:t>
                      </a:r>
                      <a:r>
                        <a:rPr lang="fr-CH" sz="1600" b="0" strike="noStrike" spc="-1" dirty="0">
                          <a:solidFill>
                            <a:srgbClr val="000000"/>
                          </a:solidFill>
                          <a:latin typeface="Calibri"/>
                        </a:rPr>
                        <a:t>changement de paradigme, associé à l’information à la population prévue par la loi, incite toute personne à se poser une question qu’il n’aurait pas nécessairement affrontée, surtout s’il est jeune</a:t>
                      </a:r>
                      <a:r>
                        <a:rPr lang="fr-CH" sz="1600" b="0" strike="noStrike" spc="-1" dirty="0" smtClean="0">
                          <a:solidFill>
                            <a:srgbClr val="000000"/>
                          </a:solidFill>
                          <a:latin typeface="Calibri"/>
                        </a:rPr>
                        <a:t>.</a:t>
                      </a:r>
                    </a:p>
                    <a:p>
                      <a:pPr marL="171360" indent="-171360">
                        <a:lnSpc>
                          <a:spcPct val="100000"/>
                        </a:lnSpc>
                        <a:buClr>
                          <a:srgbClr val="000000"/>
                        </a:buClr>
                        <a:buFont typeface="StarSymbol"/>
                        <a:buChar char="-"/>
                      </a:pPr>
                      <a:endParaRPr lang="fr-CH" sz="1600" b="0" strike="noStrike" spc="-1" dirty="0" smtClean="0">
                        <a:solidFill>
                          <a:srgbClr val="000000"/>
                        </a:solidFill>
                        <a:latin typeface="Calibri"/>
                      </a:endParaRPr>
                    </a:p>
                    <a:p>
                      <a:pPr marL="171360" indent="-171360">
                        <a:lnSpc>
                          <a:spcPct val="100000"/>
                        </a:lnSpc>
                        <a:buClr>
                          <a:srgbClr val="000000"/>
                        </a:buClr>
                        <a:buFont typeface="StarSymbol"/>
                        <a:buChar char="-"/>
                      </a:pPr>
                      <a:r>
                        <a:rPr lang="fr-CH" sz="1600" b="0" strike="noStrike" spc="-1" dirty="0" smtClean="0">
                          <a:latin typeface="Calibri" panose="020F0502020204030204" pitchFamily="34" charset="0"/>
                          <a:cs typeface="Calibri" panose="020F0502020204030204" pitchFamily="34" charset="0"/>
                        </a:rPr>
                        <a:t>La Suisse présente des statistiques faibles en comparaison européenne</a:t>
                      </a:r>
                    </a:p>
                    <a:p>
                      <a:pPr marL="171360" indent="-171360">
                        <a:lnSpc>
                          <a:spcPct val="100000"/>
                        </a:lnSpc>
                        <a:buClr>
                          <a:srgbClr val="000000"/>
                        </a:buClr>
                        <a:buFont typeface="StarSymbol"/>
                        <a:buChar char="-"/>
                      </a:pPr>
                      <a:endParaRPr lang="fr-CH" sz="1600" b="0" strike="noStrike" spc="-1" dirty="0">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EE6D1"/>
                    </a:solidFill>
                  </a:tcPr>
                </a:tc>
                <a:tc>
                  <a:txBody>
                    <a:bodyPr/>
                    <a:lstStyle/>
                    <a:p>
                      <a:pPr marL="171360" indent="-171360">
                        <a:lnSpc>
                          <a:spcPct val="100000"/>
                        </a:lnSpc>
                        <a:buClr>
                          <a:srgbClr val="000000"/>
                        </a:buClr>
                        <a:buFont typeface="Wingdings" charset="2"/>
                        <a:buChar char=""/>
                      </a:pPr>
                      <a:r>
                        <a:rPr lang="fr-CH" sz="1600" b="0" strike="noStrike" spc="-1" dirty="0">
                          <a:solidFill>
                            <a:srgbClr val="000000"/>
                          </a:solidFill>
                          <a:latin typeface="Calibri"/>
                        </a:rPr>
                        <a:t>Les sondages sont peu fiables sur le sujet dès lors que les sondés peuvent se sentir mis sous pression (manque de solidarité en cas de refus)</a:t>
                      </a:r>
                      <a:endParaRPr lang="fr-CH" sz="1600" b="0" strike="noStrike" spc="-1" dirty="0">
                        <a:latin typeface="Arial"/>
                      </a:endParaRPr>
                    </a:p>
                    <a:p>
                      <a:pPr>
                        <a:lnSpc>
                          <a:spcPct val="100000"/>
                        </a:lnSpc>
                      </a:pPr>
                      <a:endParaRPr lang="fr-CH" sz="1600" b="0" strike="noStrike" spc="-1" dirty="0">
                        <a:latin typeface="Arial"/>
                      </a:endParaRPr>
                    </a:p>
                    <a:p>
                      <a:pPr marL="171360" indent="-171360">
                        <a:lnSpc>
                          <a:spcPct val="100000"/>
                        </a:lnSpc>
                        <a:buClr>
                          <a:srgbClr val="000000"/>
                        </a:buClr>
                        <a:buFont typeface="Wingdings" charset="2"/>
                        <a:buChar char=""/>
                      </a:pPr>
                      <a:r>
                        <a:rPr lang="fr-CH" sz="1600" b="0" strike="noStrike" spc="-1" dirty="0">
                          <a:solidFill>
                            <a:srgbClr val="000000"/>
                          </a:solidFill>
                          <a:latin typeface="Calibri"/>
                        </a:rPr>
                        <a:t>Rien n’empêche aujourd’hui celles et ceux qui le souhaitent de déclarer être donneurs ou donneuses d’organes. </a:t>
                      </a:r>
                      <a:endParaRPr lang="fr-CH" sz="1600" b="0" strike="noStrike" spc="-1" dirty="0">
                        <a:latin typeface="Arial"/>
                      </a:endParaRPr>
                    </a:p>
                    <a:p>
                      <a:pPr>
                        <a:lnSpc>
                          <a:spcPct val="100000"/>
                        </a:lnSpc>
                      </a:pPr>
                      <a:endParaRPr lang="fr-CH" sz="1600" b="0" strike="noStrike" spc="-1" dirty="0">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EE6D1"/>
                    </a:solidFill>
                  </a:tcPr>
                </a:tc>
                <a:extLst>
                  <a:ext uri="{0D108BD9-81ED-4DB2-BD59-A6C34878D82A}">
                    <a16:rowId xmlns:a16="http://schemas.microsoft.com/office/drawing/2014/main" val="10001"/>
                  </a:ext>
                </a:extLst>
              </a:tr>
            </a:tbl>
          </a:graphicData>
        </a:graphic>
      </p:graphicFrame>
      <p:sp>
        <p:nvSpPr>
          <p:cNvPr id="88" name="PlaceHolder 2"/>
          <p:cNvSpPr>
            <a:spLocks noGrp="1"/>
          </p:cNvSpPr>
          <p:nvPr>
            <p:ph type="sldNum"/>
          </p:nvPr>
        </p:nvSpPr>
        <p:spPr>
          <a:xfrm>
            <a:off x="468360" y="6453360"/>
            <a:ext cx="4318200" cy="214560"/>
          </a:xfrm>
          <a:prstGeom prst="rect">
            <a:avLst/>
          </a:prstGeom>
          <a:noFill/>
          <a:ln w="0">
            <a:noFill/>
          </a:ln>
        </p:spPr>
        <p:txBody>
          <a:bodyPr lIns="90000" tIns="45000" rIns="90000" bIns="45000" numCol="1" spcCol="0" anchor="ctr">
            <a:noAutofit/>
          </a:bodyPr>
          <a:lstStyle/>
          <a:p>
            <a:pPr>
              <a:lnSpc>
                <a:spcPct val="100000"/>
              </a:lnSpc>
            </a:pPr>
            <a:fld id="{169872A7-0CC8-4CA4-87E5-5896AECE86B3}" type="slidenum">
              <a:rPr lang="fr-CH" sz="1200" b="0" strike="noStrike" spc="-1">
                <a:solidFill>
                  <a:srgbClr val="898989"/>
                </a:solidFill>
                <a:latin typeface="Arial  "/>
              </a:rPr>
              <a:t>5</a:t>
            </a:fld>
            <a:endParaRPr lang="fr-CH" sz="1200" b="0" strike="noStrike" spc="-1">
              <a:latin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182160"/>
            <a:ext cx="8361720" cy="1141560"/>
          </a:xfrm>
          <a:prstGeom prst="rect">
            <a:avLst/>
          </a:prstGeom>
          <a:noFill/>
          <a:ln w="0">
            <a:noFill/>
          </a:ln>
        </p:spPr>
        <p:txBody>
          <a:bodyPr lIns="90000" tIns="45000" rIns="90000" bIns="45000" numCol="1" spcCol="0" anchor="ctr">
            <a:noAutofit/>
          </a:bodyPr>
          <a:lstStyle/>
          <a:p>
            <a:pPr>
              <a:lnSpc>
                <a:spcPts val="3200"/>
              </a:lnSpc>
            </a:pPr>
            <a:r>
              <a:rPr lang="fr-CH" sz="3200" b="1" strike="noStrike" spc="-1" dirty="0">
                <a:solidFill>
                  <a:srgbClr val="B4DC00"/>
                </a:solidFill>
                <a:latin typeface="Arial  "/>
              </a:rPr>
              <a:t>Comparaisons européennes </a:t>
            </a:r>
            <a:r>
              <a:rPr dirty="0"/>
              <a:t/>
            </a:r>
            <a:br>
              <a:rPr dirty="0"/>
            </a:br>
            <a:r>
              <a:rPr lang="fr-CH" sz="2000" i="1" strike="noStrike" spc="-1" dirty="0">
                <a:solidFill>
                  <a:srgbClr val="B4DC00"/>
                </a:solidFill>
                <a:latin typeface="Arial  "/>
              </a:rPr>
              <a:t>(source : OFSP)</a:t>
            </a:r>
            <a:endParaRPr lang="fr-CH" sz="2000" i="1" strike="noStrike" spc="-1" dirty="0">
              <a:latin typeface="Arial"/>
            </a:endParaRPr>
          </a:p>
        </p:txBody>
      </p:sp>
      <p:sp>
        <p:nvSpPr>
          <p:cNvPr id="90" name="PlaceHolder 2"/>
          <p:cNvSpPr>
            <a:spLocks noGrp="1"/>
          </p:cNvSpPr>
          <p:nvPr>
            <p:ph type="sldNum"/>
          </p:nvPr>
        </p:nvSpPr>
        <p:spPr>
          <a:xfrm>
            <a:off x="468360" y="6453360"/>
            <a:ext cx="4318200" cy="214560"/>
          </a:xfrm>
          <a:prstGeom prst="rect">
            <a:avLst/>
          </a:prstGeom>
          <a:noFill/>
          <a:ln w="0">
            <a:noFill/>
          </a:ln>
        </p:spPr>
        <p:txBody>
          <a:bodyPr lIns="90000" tIns="45000" rIns="90000" bIns="45000" numCol="1" spcCol="0" anchor="ctr">
            <a:noAutofit/>
          </a:bodyPr>
          <a:lstStyle/>
          <a:p>
            <a:pPr>
              <a:lnSpc>
                <a:spcPct val="100000"/>
              </a:lnSpc>
            </a:pPr>
            <a:fld id="{68E52865-8543-444C-A9D7-A3C8291B465F}" type="slidenum">
              <a:rPr lang="fr-CH" sz="1200" b="0" strike="noStrike" spc="-1">
                <a:solidFill>
                  <a:srgbClr val="898989"/>
                </a:solidFill>
                <a:latin typeface="Arial  "/>
              </a:rPr>
              <a:t>6</a:t>
            </a:fld>
            <a:endParaRPr lang="fr-CH" sz="1200" b="0" strike="noStrike" spc="-1">
              <a:latin typeface="Times New Roman"/>
            </a:endParaRPr>
          </a:p>
        </p:txBody>
      </p:sp>
      <p:pic>
        <p:nvPicPr>
          <p:cNvPr id="91" name="Image 90"/>
          <p:cNvPicPr/>
          <p:nvPr/>
        </p:nvPicPr>
        <p:blipFill>
          <a:blip r:embed="rId2"/>
          <a:stretch/>
        </p:blipFill>
        <p:spPr>
          <a:xfrm>
            <a:off x="1260000" y="1201680"/>
            <a:ext cx="6912000" cy="4662000"/>
          </a:xfrm>
          <a:prstGeom prst="rect">
            <a:avLst/>
          </a:prstGeom>
          <a:ln w="0">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182160"/>
            <a:ext cx="8361720" cy="1141560"/>
          </a:xfrm>
          <a:prstGeom prst="rect">
            <a:avLst/>
          </a:prstGeom>
          <a:noFill/>
          <a:ln w="0">
            <a:noFill/>
          </a:ln>
        </p:spPr>
        <p:txBody>
          <a:bodyPr lIns="90000" tIns="45000" rIns="90000" bIns="45000" numCol="1" spcCol="0" anchor="ctr">
            <a:noAutofit/>
          </a:bodyPr>
          <a:lstStyle/>
          <a:p>
            <a:pPr>
              <a:lnSpc>
                <a:spcPts val="3200"/>
              </a:lnSpc>
            </a:pPr>
            <a:r>
              <a:rPr lang="fr-CH" sz="3200" b="1" strike="noStrike" spc="-1">
                <a:solidFill>
                  <a:srgbClr val="B4DC00"/>
                </a:solidFill>
                <a:latin typeface="Arial  "/>
              </a:rPr>
              <a:t>Arguments en défaveur (avec </a:t>
            </a:r>
            <a:r>
              <a:rPr lang="fr-CH" sz="3200" b="1" i="1" strike="noStrike" spc="-1">
                <a:solidFill>
                  <a:srgbClr val="B4DC00"/>
                </a:solidFill>
                <a:latin typeface="Arial  "/>
              </a:rPr>
              <a:t>contra</a:t>
            </a:r>
            <a:r>
              <a:rPr lang="fr-CH" sz="3200" b="1" strike="noStrike" spc="-1">
                <a:solidFill>
                  <a:srgbClr val="B4DC00"/>
                </a:solidFill>
                <a:latin typeface="Arial  "/>
              </a:rPr>
              <a:t>)</a:t>
            </a:r>
            <a:endParaRPr lang="fr-CH" sz="3200" b="0" strike="noStrike" spc="-1">
              <a:latin typeface="Arial"/>
            </a:endParaRPr>
          </a:p>
        </p:txBody>
      </p:sp>
      <p:graphicFrame>
        <p:nvGraphicFramePr>
          <p:cNvPr id="93" name="Table 7"/>
          <p:cNvGraphicFramePr/>
          <p:nvPr>
            <p:extLst>
              <p:ext uri="{D42A27DB-BD31-4B8C-83A1-F6EECF244321}">
                <p14:modId xmlns:p14="http://schemas.microsoft.com/office/powerpoint/2010/main" val="534666069"/>
              </p:ext>
            </p:extLst>
          </p:nvPr>
        </p:nvGraphicFramePr>
        <p:xfrm>
          <a:off x="457200" y="1052640"/>
          <a:ext cx="8229600" cy="4392000"/>
        </p:xfrm>
        <a:graphic>
          <a:graphicData uri="http://schemas.openxmlformats.org/drawingml/2006/table">
            <a:tbl>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522720">
                <a:tc>
                  <a:txBody>
                    <a:bodyPr/>
                    <a:lstStyle/>
                    <a:p>
                      <a:pPr algn="ctr">
                        <a:lnSpc>
                          <a:spcPct val="100000"/>
                        </a:lnSpc>
                      </a:pPr>
                      <a:r>
                        <a:rPr lang="fr-CH" sz="2400" b="1" i="1" strike="noStrike" spc="-1">
                          <a:solidFill>
                            <a:srgbClr val="FFFFFF"/>
                          </a:solidFill>
                          <a:latin typeface="Calibri"/>
                        </a:rPr>
                        <a:t>Argument</a:t>
                      </a:r>
                      <a:endParaRPr lang="fr-CH" sz="24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B4DC00"/>
                    </a:solidFill>
                  </a:tcPr>
                </a:tc>
                <a:tc>
                  <a:txBody>
                    <a:bodyPr/>
                    <a:lstStyle/>
                    <a:p>
                      <a:pPr algn="ctr">
                        <a:lnSpc>
                          <a:spcPct val="100000"/>
                        </a:lnSpc>
                      </a:pPr>
                      <a:r>
                        <a:rPr lang="fr-CH" sz="2400" b="1" i="1" strike="noStrike" spc="-1">
                          <a:solidFill>
                            <a:srgbClr val="FFFFFF"/>
                          </a:solidFill>
                          <a:latin typeface="Calibri"/>
                        </a:rPr>
                        <a:t>C</a:t>
                      </a:r>
                      <a:r>
                        <a:rPr lang="en-CH" sz="2400" b="1" i="1" strike="noStrike" spc="-1">
                          <a:solidFill>
                            <a:srgbClr val="FFFFFF"/>
                          </a:solidFill>
                          <a:latin typeface="Calibri"/>
                        </a:rPr>
                        <a:t>o</a:t>
                      </a:r>
                      <a:r>
                        <a:rPr lang="fr-CH" sz="2400" b="1" i="1" strike="noStrike" spc="-1">
                          <a:solidFill>
                            <a:srgbClr val="FFFFFF"/>
                          </a:solidFill>
                          <a:latin typeface="Calibri"/>
                        </a:rPr>
                        <a:t>n</a:t>
                      </a:r>
                      <a:r>
                        <a:rPr lang="en-CH" sz="2400" b="1" i="1" strike="noStrike" spc="-1">
                          <a:solidFill>
                            <a:srgbClr val="FFFFFF"/>
                          </a:solidFill>
                          <a:latin typeface="Calibri"/>
                        </a:rPr>
                        <a:t>t</a:t>
                      </a:r>
                      <a:r>
                        <a:rPr lang="fr-CH" sz="2400" b="1" i="1" strike="noStrike" spc="-1">
                          <a:solidFill>
                            <a:srgbClr val="FFFFFF"/>
                          </a:solidFill>
                          <a:latin typeface="Calibri"/>
                        </a:rPr>
                        <a:t>ra</a:t>
                      </a:r>
                      <a:endParaRPr lang="fr-CH" sz="24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B4DC00"/>
                    </a:solidFill>
                  </a:tcPr>
                </a:tc>
                <a:extLst>
                  <a:ext uri="{0D108BD9-81ED-4DB2-BD59-A6C34878D82A}">
                    <a16:rowId xmlns:a16="http://schemas.microsoft.com/office/drawing/2014/main" val="10000"/>
                  </a:ext>
                </a:extLst>
              </a:tr>
              <a:tr h="3869280">
                <a:tc>
                  <a:txBody>
                    <a:bodyPr/>
                    <a:lstStyle/>
                    <a:p>
                      <a:pPr marL="171360" indent="-171360">
                        <a:lnSpc>
                          <a:spcPct val="100000"/>
                        </a:lnSpc>
                        <a:buClr>
                          <a:srgbClr val="000000"/>
                        </a:buClr>
                        <a:buFont typeface="StarSymbol"/>
                        <a:buChar char="-"/>
                      </a:pPr>
                      <a:r>
                        <a:rPr lang="fr-CH" sz="1600" b="0" strike="noStrike" spc="-1" dirty="0">
                          <a:solidFill>
                            <a:srgbClr val="000000"/>
                          </a:solidFill>
                          <a:latin typeface="Calibri"/>
                        </a:rPr>
                        <a:t>Droit à l’autodétermination corporelle remis en question par le changement de paradigme.  </a:t>
                      </a:r>
                      <a:endParaRPr lang="fr-CH" sz="1600" b="0" strike="noStrike" spc="-1" dirty="0">
                        <a:latin typeface="Arial"/>
                      </a:endParaRPr>
                    </a:p>
                    <a:p>
                      <a:pPr>
                        <a:lnSpc>
                          <a:spcPct val="100000"/>
                        </a:lnSpc>
                      </a:pPr>
                      <a:endParaRPr lang="fr-CH" sz="1600" b="0" strike="noStrike" spc="-1" dirty="0">
                        <a:latin typeface="Arial"/>
                      </a:endParaRPr>
                    </a:p>
                    <a:p>
                      <a:pPr>
                        <a:lnSpc>
                          <a:spcPct val="100000"/>
                        </a:lnSpc>
                      </a:pPr>
                      <a:endParaRPr lang="fr-CH" sz="1600" b="0" strike="noStrike" spc="-1" dirty="0">
                        <a:latin typeface="Arial"/>
                      </a:endParaRPr>
                    </a:p>
                    <a:p>
                      <a:pPr marL="171360" indent="-171360">
                        <a:lnSpc>
                          <a:spcPct val="100000"/>
                        </a:lnSpc>
                        <a:buClr>
                          <a:srgbClr val="000000"/>
                        </a:buClr>
                        <a:buFont typeface="StarSymbol"/>
                        <a:buChar char="-"/>
                      </a:pPr>
                      <a:r>
                        <a:rPr lang="fr-CH" sz="1600" b="0" strike="noStrike" spc="-1" dirty="0">
                          <a:solidFill>
                            <a:srgbClr val="000000"/>
                          </a:solidFill>
                          <a:latin typeface="Calibri"/>
                        </a:rPr>
                        <a:t>Une responsabilité trop grande pour les proches, qui doivent gérer un deuil et sont sujets à des pressions sociales en faveur du prélèvement.</a:t>
                      </a:r>
                      <a:endParaRPr lang="fr-CH" sz="1600" b="0" strike="noStrike" spc="-1" dirty="0">
                        <a:latin typeface="Arial"/>
                      </a:endParaRPr>
                    </a:p>
                    <a:p>
                      <a:pPr>
                        <a:lnSpc>
                          <a:spcPct val="100000"/>
                        </a:lnSpc>
                      </a:pPr>
                      <a:endParaRPr lang="fr-CH" sz="1600" b="0" strike="noStrike" spc="-1" dirty="0">
                        <a:latin typeface="Arial"/>
                      </a:endParaRPr>
                    </a:p>
                    <a:p>
                      <a:pPr marL="171360" indent="-171360">
                        <a:lnSpc>
                          <a:spcPct val="100000"/>
                        </a:lnSpc>
                        <a:buClr>
                          <a:srgbClr val="000000"/>
                        </a:buClr>
                        <a:buFont typeface="StarSymbol"/>
                        <a:buChar char="-"/>
                      </a:pPr>
                      <a:r>
                        <a:rPr lang="fr-CH" sz="1600" b="0" strike="noStrike" spc="-1" dirty="0">
                          <a:solidFill>
                            <a:srgbClr val="000000"/>
                          </a:solidFill>
                          <a:latin typeface="Calibri"/>
                        </a:rPr>
                        <a:t>Désacralisation / </a:t>
                      </a:r>
                      <a:r>
                        <a:rPr lang="fr-CH" sz="1600" b="0" strike="noStrike" spc="-1" dirty="0" smtClean="0">
                          <a:solidFill>
                            <a:srgbClr val="000000"/>
                          </a:solidFill>
                          <a:latin typeface="Calibri"/>
                        </a:rPr>
                        <a:t>chosification </a:t>
                      </a:r>
                      <a:r>
                        <a:rPr lang="fr-CH" sz="1600" b="0" strike="noStrike" spc="-1" dirty="0">
                          <a:solidFill>
                            <a:srgbClr val="000000"/>
                          </a:solidFill>
                          <a:latin typeface="Calibri"/>
                        </a:rPr>
                        <a:t>du </a:t>
                      </a:r>
                      <a:r>
                        <a:rPr lang="fr-CH" sz="1600" b="0" strike="noStrike" spc="-1" dirty="0" smtClean="0">
                          <a:solidFill>
                            <a:srgbClr val="000000"/>
                          </a:solidFill>
                          <a:latin typeface="Calibri"/>
                        </a:rPr>
                        <a:t>corps</a:t>
                      </a:r>
                    </a:p>
                    <a:p>
                      <a:pPr marL="0" indent="0">
                        <a:lnSpc>
                          <a:spcPct val="100000"/>
                        </a:lnSpc>
                        <a:buClr>
                          <a:srgbClr val="000000"/>
                        </a:buClr>
                        <a:buFont typeface="StarSymbol"/>
                        <a:buNone/>
                      </a:pPr>
                      <a:endParaRPr lang="fr-CH" sz="1600" b="0" strike="noStrike" spc="-1" dirty="0">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EE6D1"/>
                    </a:solidFill>
                  </a:tcPr>
                </a:tc>
                <a:tc>
                  <a:txBody>
                    <a:bodyPr/>
                    <a:lstStyle/>
                    <a:p>
                      <a:pPr marL="171360" indent="-171360">
                        <a:lnSpc>
                          <a:spcPct val="100000"/>
                        </a:lnSpc>
                        <a:buClr>
                          <a:srgbClr val="000000"/>
                        </a:buClr>
                        <a:buFont typeface="Wingdings" charset="2"/>
                        <a:buChar char=""/>
                      </a:pPr>
                      <a:r>
                        <a:rPr lang="fr-CH" sz="1600" b="0" strike="noStrike" spc="-1" dirty="0">
                          <a:solidFill>
                            <a:srgbClr val="000000"/>
                          </a:solidFill>
                          <a:latin typeface="Calibri"/>
                        </a:rPr>
                        <a:t>L’autodétermination est respectée dans la mesure où chacun reste libre, de son vivant, de faire une déclaration selon laquelle il s’oppose au prélèvement</a:t>
                      </a:r>
                      <a:endParaRPr lang="fr-CH" sz="1600" b="0" strike="noStrike" spc="-1" dirty="0">
                        <a:latin typeface="Arial"/>
                      </a:endParaRPr>
                    </a:p>
                    <a:p>
                      <a:pPr>
                        <a:lnSpc>
                          <a:spcPct val="100000"/>
                        </a:lnSpc>
                      </a:pPr>
                      <a:endParaRPr lang="fr-CH" sz="1600" b="0" strike="noStrike" spc="-1" dirty="0">
                        <a:latin typeface="Arial"/>
                      </a:endParaRPr>
                    </a:p>
                    <a:p>
                      <a:pPr marL="171360" indent="-171360">
                        <a:lnSpc>
                          <a:spcPct val="100000"/>
                        </a:lnSpc>
                        <a:buClr>
                          <a:srgbClr val="000000"/>
                        </a:buClr>
                        <a:buFont typeface="Wingdings" charset="2"/>
                        <a:buChar char=""/>
                      </a:pPr>
                      <a:r>
                        <a:rPr lang="fr-CH" sz="1600" b="0" strike="noStrike" spc="-1" dirty="0">
                          <a:solidFill>
                            <a:srgbClr val="000000"/>
                          </a:solidFill>
                          <a:latin typeface="Calibri"/>
                        </a:rPr>
                        <a:t>L’implication des proches sert l’intérêt du défunt, dont la volonté présumée est respectée au mieux. </a:t>
                      </a:r>
                      <a:endParaRPr lang="fr-CH" sz="1600" b="0" strike="noStrike" spc="-1" dirty="0">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EE6D1"/>
                    </a:solidFill>
                  </a:tcPr>
                </a:tc>
                <a:extLst>
                  <a:ext uri="{0D108BD9-81ED-4DB2-BD59-A6C34878D82A}">
                    <a16:rowId xmlns:a16="http://schemas.microsoft.com/office/drawing/2014/main" val="10001"/>
                  </a:ext>
                </a:extLst>
              </a:tr>
            </a:tbl>
          </a:graphicData>
        </a:graphic>
      </p:graphicFrame>
      <p:sp>
        <p:nvSpPr>
          <p:cNvPr id="94" name="PlaceHolder 2"/>
          <p:cNvSpPr>
            <a:spLocks noGrp="1"/>
          </p:cNvSpPr>
          <p:nvPr>
            <p:ph type="sldNum"/>
          </p:nvPr>
        </p:nvSpPr>
        <p:spPr>
          <a:xfrm>
            <a:off x="468360" y="6453360"/>
            <a:ext cx="4318200" cy="214560"/>
          </a:xfrm>
          <a:prstGeom prst="rect">
            <a:avLst/>
          </a:prstGeom>
          <a:noFill/>
          <a:ln w="0">
            <a:noFill/>
          </a:ln>
        </p:spPr>
        <p:txBody>
          <a:bodyPr lIns="90000" tIns="45000" rIns="90000" bIns="45000" numCol="1" spcCol="0" anchor="ctr">
            <a:noAutofit/>
          </a:bodyPr>
          <a:lstStyle/>
          <a:p>
            <a:pPr>
              <a:lnSpc>
                <a:spcPct val="100000"/>
              </a:lnSpc>
            </a:pPr>
            <a:fld id="{5F9AFDB7-C8FE-4F58-9997-B6ED4E37E09B}" type="slidenum">
              <a:rPr lang="fr-CH" sz="1200" b="0" strike="noStrike" spc="-1">
                <a:solidFill>
                  <a:srgbClr val="898989"/>
                </a:solidFill>
                <a:latin typeface="Arial  "/>
              </a:rPr>
              <a:t>7</a:t>
            </a:fld>
            <a:endParaRPr lang="fr-CH" sz="1200" b="0" strike="noStrike" spc="-1">
              <a:latin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PlaceHolder 1"/>
          <p:cNvSpPr>
            <a:spLocks noGrp="1"/>
          </p:cNvSpPr>
          <p:nvPr>
            <p:ph type="title"/>
          </p:nvPr>
        </p:nvSpPr>
        <p:spPr>
          <a:xfrm>
            <a:off x="179640" y="404640"/>
            <a:ext cx="8567640" cy="3382920"/>
          </a:xfrm>
          <a:prstGeom prst="rect">
            <a:avLst/>
          </a:prstGeom>
          <a:noFill/>
          <a:ln w="0">
            <a:noFill/>
          </a:ln>
        </p:spPr>
        <p:txBody>
          <a:bodyPr lIns="0" tIns="0" rIns="0" bIns="0" numCol="1" spcCol="0" anchor="t">
            <a:noAutofit/>
          </a:bodyPr>
          <a:lstStyle/>
          <a:p>
            <a:pPr marL="531720">
              <a:lnSpc>
                <a:spcPct val="100000"/>
              </a:lnSpc>
              <a:tabLst>
                <a:tab pos="0" algn="l"/>
              </a:tabLst>
            </a:pPr>
            <a:r>
              <a:rPr lang="en-US" sz="3200" b="1" strike="noStrike" spc="-1">
                <a:solidFill>
                  <a:srgbClr val="004B32"/>
                </a:solidFill>
                <a:latin typeface="Arial  "/>
              </a:rPr>
              <a:t>Recommandation du groupe de travail :</a:t>
            </a:r>
            <a:r>
              <a:t/>
            </a:r>
            <a:br/>
            <a:r>
              <a:t/>
            </a:r>
            <a:br/>
            <a:endParaRPr lang="fr-CH" sz="3200" b="0" strike="noStrike" spc="-1">
              <a:latin typeface="Arial"/>
            </a:endParaRPr>
          </a:p>
        </p:txBody>
      </p:sp>
      <p:sp>
        <p:nvSpPr>
          <p:cNvPr id="96" name="PlaceHolder 2"/>
          <p:cNvSpPr>
            <a:spLocks noGrp="1"/>
          </p:cNvSpPr>
          <p:nvPr>
            <p:ph type="subTitle"/>
          </p:nvPr>
        </p:nvSpPr>
        <p:spPr>
          <a:xfrm>
            <a:off x="179640" y="1268640"/>
            <a:ext cx="8567640" cy="2374920"/>
          </a:xfrm>
          <a:prstGeom prst="rect">
            <a:avLst/>
          </a:prstGeom>
          <a:noFill/>
          <a:ln w="0">
            <a:noFill/>
          </a:ln>
        </p:spPr>
        <p:txBody>
          <a:bodyPr lIns="0" tIns="0" rIns="0" bIns="0" numCol="1" spcCol="0" anchor="t">
            <a:noAutofit/>
          </a:bodyPr>
          <a:lstStyle/>
          <a:p>
            <a:pPr marL="531720" algn="just">
              <a:lnSpc>
                <a:spcPct val="100000"/>
              </a:lnSpc>
              <a:spcBef>
                <a:spcPts val="439"/>
              </a:spcBef>
              <a:tabLst>
                <a:tab pos="0" algn="l"/>
              </a:tabLst>
            </a:pPr>
            <a:r>
              <a:rPr lang="fr-FR" sz="2200" b="0" strike="noStrike" spc="-1" dirty="0">
                <a:solidFill>
                  <a:srgbClr val="004B32"/>
                </a:solidFill>
                <a:latin typeface="Arial  "/>
              </a:rPr>
              <a:t>Le groupe de travail recommande à l’unanimité d’accepter cette modification législative. Les arguments pragmatiques (manque d’organes en Suisse), encadrés par un système efficace de cautèles (respect de la volonté du défunt, le cas échéant en impliquant les proches), l’emportent sur les arguments en défaveur liés essentiellement à des questions de </a:t>
            </a:r>
            <a:r>
              <a:rPr lang="fr-FR" sz="2200" b="0" strike="noStrike" spc="-1" dirty="0" smtClean="0">
                <a:solidFill>
                  <a:srgbClr val="004B32"/>
                </a:solidFill>
                <a:latin typeface="Arial  "/>
              </a:rPr>
              <a:t>principe </a:t>
            </a:r>
            <a:r>
              <a:rPr lang="fr-FR" sz="2200" b="0" strike="noStrike" spc="-1" dirty="0">
                <a:solidFill>
                  <a:srgbClr val="004B32"/>
                </a:solidFill>
                <a:latin typeface="Arial  "/>
              </a:rPr>
              <a:t>(refus d’un renversement de paradigme quant à l’autodétermination corporelle) </a:t>
            </a:r>
            <a:endParaRPr lang="fr-CH" sz="2200" b="0" strike="noStrike" spc="-1" dirty="0">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Larissa-Design</Template>
  <TotalTime>2004</TotalTime>
  <Words>761</Words>
  <Application>Microsoft Office PowerPoint</Application>
  <PresentationFormat>Affichage à l'écran (4:3)</PresentationFormat>
  <Paragraphs>74</Paragraphs>
  <Slides>8</Slides>
  <Notes>0</Notes>
  <HiddenSlides>0</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8</vt:i4>
      </vt:variant>
    </vt:vector>
  </HeadingPairs>
  <TitlesOfParts>
    <vt:vector size="19" baseType="lpstr">
      <vt:lpstr>Microsoft YaHei</vt:lpstr>
      <vt:lpstr>Arial</vt:lpstr>
      <vt:lpstr>Arial  </vt:lpstr>
      <vt:lpstr>Calibri</vt:lpstr>
      <vt:lpstr>DejaVu Sans</vt:lpstr>
      <vt:lpstr>StarSymbol</vt:lpstr>
      <vt:lpstr>Symbol</vt:lpstr>
      <vt:lpstr>Times New Roman</vt:lpstr>
      <vt:lpstr>Wingdings</vt:lpstr>
      <vt:lpstr>Office Theme</vt:lpstr>
      <vt:lpstr>Office Theme</vt:lpstr>
      <vt:lpstr>Modification de la loi fédérale sur la transplantation d’organes, de tissus et de cellules </vt:lpstr>
      <vt:lpstr>Présentation PowerPoint</vt:lpstr>
      <vt:lpstr>Présentation PowerPoint</vt:lpstr>
      <vt:lpstr>Présentation PowerPoint</vt:lpstr>
      <vt:lpstr>Arguments en faveur (avec contra)</vt:lpstr>
      <vt:lpstr>Comparaisons européennes  (source : OFSP)</vt:lpstr>
      <vt:lpstr>Arguments en défaveur (avec contra)</vt:lpstr>
      <vt:lpstr>Recommandation du groupe de travail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Cenni Najy</dc:creator>
  <dc:description/>
  <cp:lastModifiedBy>David Samuel (PJ)</cp:lastModifiedBy>
  <cp:revision>76</cp:revision>
  <dcterms:created xsi:type="dcterms:W3CDTF">2020-03-08T19:15:08Z</dcterms:created>
  <dcterms:modified xsi:type="dcterms:W3CDTF">2022-03-16T08:34:14Z</dcterms:modified>
  <dc:language>fr-CH</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Affichage à l'écran (4:3)</vt:lpwstr>
  </property>
  <property fmtid="{D5CDD505-2E9C-101B-9397-08002B2CF9AE}" pid="3" name="Slides">
    <vt:i4>7</vt:i4>
  </property>
  <property fmtid="{D5CDD505-2E9C-101B-9397-08002B2CF9AE}" pid="4" name="_AdHocReviewCycleID">
    <vt:i4>-863056200</vt:i4>
  </property>
  <property fmtid="{D5CDD505-2E9C-101B-9397-08002B2CF9AE}" pid="5" name="_NewReviewCycle">
    <vt:lpwstr/>
  </property>
  <property fmtid="{D5CDD505-2E9C-101B-9397-08002B2CF9AE}" pid="6" name="_EmailSubject">
    <vt:lpwstr>Slides Transplantation pour ce soir</vt:lpwstr>
  </property>
  <property fmtid="{D5CDD505-2E9C-101B-9397-08002B2CF9AE}" pid="7" name="_AuthorEmail">
    <vt:lpwstr>Samuel.David@justice.ge.ch</vt:lpwstr>
  </property>
  <property fmtid="{D5CDD505-2E9C-101B-9397-08002B2CF9AE}" pid="8" name="_AuthorEmailDisplayName">
    <vt:lpwstr>David Samuel (PJ)</vt:lpwstr>
  </property>
</Properties>
</file>